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8" r:id="rId3"/>
    <p:sldId id="260" r:id="rId4"/>
    <p:sldId id="267" r:id="rId5"/>
    <p:sldId id="299" r:id="rId6"/>
    <p:sldId id="300" r:id="rId7"/>
    <p:sldId id="301" r:id="rId8"/>
    <p:sldId id="303" r:id="rId9"/>
    <p:sldId id="304" r:id="rId10"/>
    <p:sldId id="302" r:id="rId11"/>
    <p:sldId id="307" r:id="rId12"/>
    <p:sldId id="311" r:id="rId13"/>
    <p:sldId id="305" r:id="rId14"/>
    <p:sldId id="310" r:id="rId15"/>
    <p:sldId id="308" r:id="rId16"/>
    <p:sldId id="306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Anybody" panose="020B0604020202020204" charset="0"/>
      <p:regular r:id="rId21"/>
      <p:bold r:id="rId22"/>
      <p:italic r:id="rId23"/>
      <p:boldItalic r:id="rId24"/>
    </p:embeddedFont>
    <p:embeddedFont>
      <p:font typeface="Anybody SemiBold" panose="020B060402020202020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Work Sans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 Fernandes" initials="GF" lastIdx="8" clrIdx="0">
    <p:extLst>
      <p:ext uri="{19B8F6BF-5375-455C-9EA6-DF929625EA0E}">
        <p15:presenceInfo xmlns:p15="http://schemas.microsoft.com/office/powerpoint/2012/main" userId="S-1-5-21-2727387102-3164571424-638469928-11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851"/>
    <a:srgbClr val="4F5055"/>
    <a:srgbClr val="50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502D3-A33A-E655-79EB-6ED408675C0A}" v="1365" dt="2024-07-18T12:36:43.770"/>
    <p1510:client id="{A23A3431-447F-D0DE-D078-C7E3AF0689CC}" v="117" dt="2024-07-18T10:46:56.455"/>
  </p1510:revLst>
</p1510:revInfo>
</file>

<file path=ppt/tableStyles.xml><?xml version="1.0" encoding="utf-8"?>
<a:tblStyleLst xmlns:a="http://schemas.openxmlformats.org/drawingml/2006/main" def="{78BB0521-4BF3-451A-A945-09E6FC09FBD2}">
  <a:tblStyle styleId="{78BB0521-4BF3-451A-A945-09E6FC09FB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82FD36-CDF2-484E-A74A-B6637ECAA6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23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a9489a747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a9489a747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8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6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08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4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86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935300" y="937300"/>
            <a:ext cx="5273400" cy="26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935300" y="3730375"/>
            <a:ext cx="5273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4137565"/>
            <a:ext cx="9144003" cy="1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10" name="Google Shape;1110;p2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2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15" name="Google Shape;1115;p2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19" name="Google Shape;1119;p2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23" name="Google Shape;1123;p2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2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27" name="Google Shape;1127;p2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35" name="Google Shape;1135;p2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2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39" name="Google Shape;1139;p2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47" name="Google Shape;1147;p2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151" name="Google Shape;1151;p2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4" name="Google Shape;1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390125" y="-15445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25"/>
          <p:cNvSpPr/>
          <p:nvPr/>
        </p:nvSpPr>
        <p:spPr>
          <a:xfrm>
            <a:off x="278225" y="43865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6" name="Google Shape;1156;p25"/>
          <p:cNvSpPr/>
          <p:nvPr/>
        </p:nvSpPr>
        <p:spPr>
          <a:xfrm>
            <a:off x="8213275" y="1130275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6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59" name="Google Shape;1159;p26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26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64" name="Google Shape;1164;p26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6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26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72" name="Google Shape;1172;p26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76" name="Google Shape;1176;p26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6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80" name="Google Shape;1180;p26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6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84" name="Google Shape;1184;p26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6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26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88" name="Google Shape;1188;p26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6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92" name="Google Shape;1192;p26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6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26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200" name="Google Shape;1200;p26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03" name="Google Shape;1203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613473">
            <a:off x="-1252775" y="3671827"/>
            <a:ext cx="2884374" cy="21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-9757931">
            <a:off x="7570375" y="-984595"/>
            <a:ext cx="2884374" cy="210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60" name="Google Shape;160;p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89" name="Google Shape;189;p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201" name="Google Shape;201;p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1147788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147788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92513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092513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9" name="Google Shape;20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451064" y="336771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899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/>
          <p:nvPr/>
        </p:nvSpPr>
        <p:spPr>
          <a:xfrm>
            <a:off x="8176075" y="285832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8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16" name="Google Shape;316;p8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8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21" name="Google Shape;321;p8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8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25" name="Google Shape;325;p8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8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33" name="Google Shape;333;p8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8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37" name="Google Shape;337;p8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8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41" name="Google Shape;341;p8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8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8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8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357" name="Google Shape;357;p8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0" name="Google Shape;36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1" name="Google Shape;3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8312975" y="42508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-47050" y="22711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9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66" name="Google Shape;366;p9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9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71" name="Google Shape;371;p9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9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75" name="Google Shape;375;p9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9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9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87" name="Google Shape;387;p9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9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91" name="Google Shape;391;p9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99" name="Google Shape;399;p9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9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03" name="Google Shape;403;p9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9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0" name="Google Shape;41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21814" y="-585775"/>
            <a:ext cx="3419223" cy="225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3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470" name="Google Shape;470;p13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471" name="Google Shape;471;p13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3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475" name="Google Shape;475;p13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3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3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483" name="Google Shape;483;p13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3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487" name="Google Shape;487;p13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3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491" name="Google Shape;491;p13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3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495" name="Google Shape;495;p13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3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13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3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4" name="Google Shape;51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1"/>
          </p:nvPr>
        </p:nvSpPr>
        <p:spPr>
          <a:xfrm>
            <a:off x="72000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8"/>
          </p:nvPr>
        </p:nvSpPr>
        <p:spPr>
          <a:xfrm>
            <a:off x="3419275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9"/>
          </p:nvPr>
        </p:nvSpPr>
        <p:spPr>
          <a:xfrm>
            <a:off x="611855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7" name="Google Shape;527;p13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0800000" flipH="1">
            <a:off x="7064525" y="-422648"/>
            <a:ext cx="2641823" cy="1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3"/>
          <p:cNvSpPr/>
          <p:nvPr/>
        </p:nvSpPr>
        <p:spPr>
          <a:xfrm>
            <a:off x="1956300" y="4424825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17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683" name="Google Shape;683;p17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684" name="Google Shape;684;p17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7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688" name="Google Shape;688;p17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7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696" name="Google Shape;696;p17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17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700" name="Google Shape;700;p17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7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704" name="Google Shape;704;p17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712" name="Google Shape;712;p17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7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7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720" name="Google Shape;720;p17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7"/>
          <p:cNvSpPr txBox="1">
            <a:spLocks noGrp="1"/>
          </p:cNvSpPr>
          <p:nvPr>
            <p:ph type="title"/>
          </p:nvPr>
        </p:nvSpPr>
        <p:spPr>
          <a:xfrm>
            <a:off x="3725275" y="61497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subTitle" idx="1"/>
          </p:nvPr>
        </p:nvSpPr>
        <p:spPr>
          <a:xfrm>
            <a:off x="3725275" y="172282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77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7"/>
          <p:cNvSpPr>
            <a:spLocks noGrp="1"/>
          </p:cNvSpPr>
          <p:nvPr>
            <p:ph type="pic" idx="3"/>
          </p:nvPr>
        </p:nvSpPr>
        <p:spPr>
          <a:xfrm>
            <a:off x="3727175" y="2993775"/>
            <a:ext cx="4705500" cy="161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17"/>
          <p:cNvSpPr>
            <a:spLocks noGrp="1"/>
          </p:cNvSpPr>
          <p:nvPr>
            <p:ph type="pic" idx="4"/>
          </p:nvPr>
        </p:nvSpPr>
        <p:spPr>
          <a:xfrm>
            <a:off x="6145075" y="539500"/>
            <a:ext cx="2285700" cy="23202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17"/>
          <p:cNvSpPr/>
          <p:nvPr/>
        </p:nvSpPr>
        <p:spPr>
          <a:xfrm>
            <a:off x="154575" y="4406750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3" name="Google Shape;733;p17"/>
          <p:cNvSpPr/>
          <p:nvPr/>
        </p:nvSpPr>
        <p:spPr>
          <a:xfrm>
            <a:off x="8430775" y="236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1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885" name="Google Shape;885;p21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21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890" name="Google Shape;890;p21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21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894" name="Google Shape;894;p21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1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898" name="Google Shape;898;p21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1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02" name="Google Shape;902;p21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21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06" name="Google Shape;906;p21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" name="Google Shape;909;p21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10" name="Google Shape;910;p21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21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14" name="Google Shape;914;p21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21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22" name="Google Shape;922;p21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21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26" name="Google Shape;926;p21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9" name="Google Shape;9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21"/>
          <p:cNvSpPr txBox="1">
            <a:spLocks noGrp="1"/>
          </p:cNvSpPr>
          <p:nvPr>
            <p:ph type="subTitle" idx="1"/>
          </p:nvPr>
        </p:nvSpPr>
        <p:spPr>
          <a:xfrm>
            <a:off x="713225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21"/>
          <p:cNvSpPr txBox="1">
            <a:spLocks noGrp="1"/>
          </p:cNvSpPr>
          <p:nvPr>
            <p:ph type="subTitle" idx="2"/>
          </p:nvPr>
        </p:nvSpPr>
        <p:spPr>
          <a:xfrm>
            <a:off x="3328950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21"/>
          <p:cNvSpPr txBox="1">
            <a:spLocks noGrp="1"/>
          </p:cNvSpPr>
          <p:nvPr>
            <p:ph type="subTitle" idx="3"/>
          </p:nvPr>
        </p:nvSpPr>
        <p:spPr>
          <a:xfrm>
            <a:off x="5944675" y="2441551"/>
            <a:ext cx="2486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1"/>
          <p:cNvSpPr txBox="1">
            <a:spLocks noGrp="1"/>
          </p:cNvSpPr>
          <p:nvPr>
            <p:ph type="subTitle" idx="4"/>
          </p:nvPr>
        </p:nvSpPr>
        <p:spPr>
          <a:xfrm>
            <a:off x="713225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4" name="Google Shape;934;p21"/>
          <p:cNvSpPr txBox="1">
            <a:spLocks noGrp="1"/>
          </p:cNvSpPr>
          <p:nvPr>
            <p:ph type="subTitle" idx="5"/>
          </p:nvPr>
        </p:nvSpPr>
        <p:spPr>
          <a:xfrm>
            <a:off x="3328950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21"/>
          <p:cNvSpPr txBox="1">
            <a:spLocks noGrp="1"/>
          </p:cNvSpPr>
          <p:nvPr>
            <p:ph type="subTitle" idx="6"/>
          </p:nvPr>
        </p:nvSpPr>
        <p:spPr>
          <a:xfrm>
            <a:off x="5944675" y="1731450"/>
            <a:ext cx="2486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36" name="Google Shape;9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027" y="0"/>
            <a:ext cx="2225799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1"/>
          <p:cNvSpPr/>
          <p:nvPr/>
        </p:nvSpPr>
        <p:spPr>
          <a:xfrm>
            <a:off x="1795625" y="4395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2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941" name="Google Shape;941;p2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942" name="Google Shape;942;p2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2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950" name="Google Shape;950;p2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954" name="Google Shape;954;p2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2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58" name="Google Shape;958;p2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2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62" name="Google Shape;962;p2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66" name="Google Shape;966;p2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2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2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74" name="Google Shape;974;p2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78" name="Google Shape;978;p2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2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82" name="Google Shape;982;p2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5" name="Google Shape;9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2"/>
          <p:cNvSpPr txBox="1">
            <a:spLocks noGrp="1"/>
          </p:cNvSpPr>
          <p:nvPr>
            <p:ph type="subTitle" idx="1"/>
          </p:nvPr>
        </p:nvSpPr>
        <p:spPr>
          <a:xfrm>
            <a:off x="832163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2"/>
          <p:cNvSpPr txBox="1">
            <a:spLocks noGrp="1"/>
          </p:cNvSpPr>
          <p:nvPr>
            <p:ph type="subTitle" idx="2"/>
          </p:nvPr>
        </p:nvSpPr>
        <p:spPr>
          <a:xfrm>
            <a:off x="832163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8" name="Google Shape;988;p22"/>
          <p:cNvSpPr txBox="1">
            <a:spLocks noGrp="1"/>
          </p:cNvSpPr>
          <p:nvPr>
            <p:ph type="subTitle" idx="3"/>
          </p:nvPr>
        </p:nvSpPr>
        <p:spPr>
          <a:xfrm>
            <a:off x="4749938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2"/>
          <p:cNvSpPr txBox="1">
            <a:spLocks noGrp="1"/>
          </p:cNvSpPr>
          <p:nvPr>
            <p:ph type="subTitle" idx="4"/>
          </p:nvPr>
        </p:nvSpPr>
        <p:spPr>
          <a:xfrm>
            <a:off x="4749938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0" name="Google Shape;990;p22"/>
          <p:cNvSpPr txBox="1">
            <a:spLocks noGrp="1"/>
          </p:cNvSpPr>
          <p:nvPr>
            <p:ph type="subTitle" idx="5"/>
          </p:nvPr>
        </p:nvSpPr>
        <p:spPr>
          <a:xfrm>
            <a:off x="832163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22"/>
          <p:cNvSpPr txBox="1">
            <a:spLocks noGrp="1"/>
          </p:cNvSpPr>
          <p:nvPr>
            <p:ph type="subTitle" idx="6"/>
          </p:nvPr>
        </p:nvSpPr>
        <p:spPr>
          <a:xfrm>
            <a:off x="832163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2" name="Google Shape;992;p22"/>
          <p:cNvSpPr txBox="1">
            <a:spLocks noGrp="1"/>
          </p:cNvSpPr>
          <p:nvPr>
            <p:ph type="subTitle" idx="7"/>
          </p:nvPr>
        </p:nvSpPr>
        <p:spPr>
          <a:xfrm>
            <a:off x="4749938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8"/>
          </p:nvPr>
        </p:nvSpPr>
        <p:spPr>
          <a:xfrm>
            <a:off x="4749938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94" name="Google Shape;9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9050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53975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2"/>
          <p:cNvSpPr/>
          <p:nvPr/>
        </p:nvSpPr>
        <p:spPr>
          <a:xfrm>
            <a:off x="2174350" y="45579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3"/>
          <p:cNvSpPr txBox="1">
            <a:spLocks noGrp="1"/>
          </p:cNvSpPr>
          <p:nvPr>
            <p:ph type="ctrTitle"/>
          </p:nvPr>
        </p:nvSpPr>
        <p:spPr>
          <a:xfrm>
            <a:off x="1957891" y="1074278"/>
            <a:ext cx="5228216" cy="971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b="0" dirty="0"/>
              <a:t>LUZ ESTUTURADA</a:t>
            </a:r>
            <a:endParaRPr sz="4800" b="0" dirty="0"/>
          </a:p>
        </p:txBody>
      </p:sp>
      <p:sp>
        <p:nvSpPr>
          <p:cNvPr id="1222" name="Google Shape;1222;p33"/>
          <p:cNvSpPr txBox="1">
            <a:spLocks noGrp="1"/>
          </p:cNvSpPr>
          <p:nvPr>
            <p:ph type="subTitle" idx="1"/>
          </p:nvPr>
        </p:nvSpPr>
        <p:spPr>
          <a:xfrm>
            <a:off x="1819517" y="1948920"/>
            <a:ext cx="5250808" cy="79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/>
              <a:t>Geração de luz estruturada com uso de moduladores espaciais de luz</a:t>
            </a:r>
            <a:endParaRPr dirty="0"/>
          </a:p>
        </p:txBody>
      </p:sp>
      <p:sp>
        <p:nvSpPr>
          <p:cNvPr id="1223" name="Google Shape;1223;p33"/>
          <p:cNvSpPr/>
          <p:nvPr/>
        </p:nvSpPr>
        <p:spPr>
          <a:xfrm>
            <a:off x="713225" y="9373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4" name="Google Shape;1224;p33"/>
          <p:cNvSpPr/>
          <p:nvPr/>
        </p:nvSpPr>
        <p:spPr>
          <a:xfrm>
            <a:off x="7829575" y="35878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Google Shape;1240;p35">
            <a:extLst>
              <a:ext uri="{FF2B5EF4-FFF2-40B4-BE49-F238E27FC236}">
                <a16:creationId xmlns:a16="http://schemas.microsoft.com/office/drawing/2014/main" id="{7E95B2BA-FF4E-C896-A7EA-6B115BF454E1}"/>
              </a:ext>
            </a:extLst>
          </p:cNvPr>
          <p:cNvSpPr txBox="1">
            <a:spLocks/>
          </p:cNvSpPr>
          <p:nvPr/>
        </p:nvSpPr>
        <p:spPr>
          <a:xfrm>
            <a:off x="71322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04</a:t>
            </a:r>
          </a:p>
        </p:txBody>
      </p:sp>
      <p:sp>
        <p:nvSpPr>
          <p:cNvPr id="3" name="Google Shape;1242;p35">
            <a:extLst>
              <a:ext uri="{FF2B5EF4-FFF2-40B4-BE49-F238E27FC236}">
                <a16:creationId xmlns:a16="http://schemas.microsoft.com/office/drawing/2014/main" id="{B73AD98E-1CD0-57D7-0EBA-DDDFBFF5C08C}"/>
              </a:ext>
            </a:extLst>
          </p:cNvPr>
          <p:cNvSpPr txBox="1">
            <a:spLocks/>
          </p:cNvSpPr>
          <p:nvPr/>
        </p:nvSpPr>
        <p:spPr>
          <a:xfrm>
            <a:off x="3412500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05</a:t>
            </a:r>
          </a:p>
        </p:txBody>
      </p:sp>
      <p:sp>
        <p:nvSpPr>
          <p:cNvPr id="4" name="Google Shape;1244;p35">
            <a:extLst>
              <a:ext uri="{FF2B5EF4-FFF2-40B4-BE49-F238E27FC236}">
                <a16:creationId xmlns:a16="http://schemas.microsoft.com/office/drawing/2014/main" id="{87FFF532-3D9B-2217-138D-C5911C3C2E78}"/>
              </a:ext>
            </a:extLst>
          </p:cNvPr>
          <p:cNvSpPr txBox="1">
            <a:spLocks/>
          </p:cNvSpPr>
          <p:nvPr/>
        </p:nvSpPr>
        <p:spPr>
          <a:xfrm>
            <a:off x="611177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06</a:t>
            </a:r>
          </a:p>
        </p:txBody>
      </p:sp>
      <p:sp>
        <p:nvSpPr>
          <p:cNvPr id="5" name="Google Shape;1248;p35">
            <a:extLst>
              <a:ext uri="{FF2B5EF4-FFF2-40B4-BE49-F238E27FC236}">
                <a16:creationId xmlns:a16="http://schemas.microsoft.com/office/drawing/2014/main" id="{3B675D7A-CA9D-E5B0-8FE2-F2BEC689AB63}"/>
              </a:ext>
            </a:extLst>
          </p:cNvPr>
          <p:cNvSpPr txBox="1">
            <a:spLocks/>
          </p:cNvSpPr>
          <p:nvPr/>
        </p:nvSpPr>
        <p:spPr>
          <a:xfrm>
            <a:off x="713225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Setup e GUI</a:t>
            </a:r>
            <a:endParaRPr lang="en-US" dirty="0"/>
          </a:p>
        </p:txBody>
      </p:sp>
      <p:sp>
        <p:nvSpPr>
          <p:cNvPr id="6" name="Google Shape;1249;p35">
            <a:extLst>
              <a:ext uri="{FF2B5EF4-FFF2-40B4-BE49-F238E27FC236}">
                <a16:creationId xmlns:a16="http://schemas.microsoft.com/office/drawing/2014/main" id="{557F3ADE-119F-D487-0416-532E88707EAD}"/>
              </a:ext>
            </a:extLst>
          </p:cNvPr>
          <p:cNvSpPr txBox="1">
            <a:spLocks/>
          </p:cNvSpPr>
          <p:nvPr/>
        </p:nvSpPr>
        <p:spPr>
          <a:xfrm>
            <a:off x="3412500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7" name="Google Shape;1250;p35">
            <a:extLst>
              <a:ext uri="{FF2B5EF4-FFF2-40B4-BE49-F238E27FC236}">
                <a16:creationId xmlns:a16="http://schemas.microsoft.com/office/drawing/2014/main" id="{E4E5D711-9FB0-B2F1-A8C4-75FCF5FF4E5C}"/>
              </a:ext>
            </a:extLst>
          </p:cNvPr>
          <p:cNvSpPr txBox="1">
            <a:spLocks/>
          </p:cNvSpPr>
          <p:nvPr/>
        </p:nvSpPr>
        <p:spPr>
          <a:xfrm>
            <a:off x="6111775" y="569465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Conclusão e trabalhos futuros</a:t>
            </a:r>
            <a:endParaRPr lang="en-US" dirty="0"/>
          </a:p>
        </p:txBody>
      </p:sp>
      <p:sp>
        <p:nvSpPr>
          <p:cNvPr id="8" name="Google Shape;1238;p35">
            <a:extLst>
              <a:ext uri="{FF2B5EF4-FFF2-40B4-BE49-F238E27FC236}">
                <a16:creationId xmlns:a16="http://schemas.microsoft.com/office/drawing/2014/main" id="{17D44466-729A-CD19-EA40-0C4F4297B4D0}"/>
              </a:ext>
            </a:extLst>
          </p:cNvPr>
          <p:cNvSpPr txBox="1">
            <a:spLocks/>
          </p:cNvSpPr>
          <p:nvPr/>
        </p:nvSpPr>
        <p:spPr>
          <a:xfrm>
            <a:off x="1010946" y="-22442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62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algn="l"/>
            <a:r>
              <a:rPr lang="en-US"/>
              <a:t>Conteudo</a:t>
            </a:r>
            <a:endParaRPr lang="en-US" dirty="0"/>
          </a:p>
        </p:txBody>
      </p:sp>
      <p:sp>
        <p:nvSpPr>
          <p:cNvPr id="9" name="Google Shape;1239;p35">
            <a:extLst>
              <a:ext uri="{FF2B5EF4-FFF2-40B4-BE49-F238E27FC236}">
                <a16:creationId xmlns:a16="http://schemas.microsoft.com/office/drawing/2014/main" id="{C24B5DA7-DC69-DF3E-1C44-F14DFD747057}"/>
              </a:ext>
            </a:extLst>
          </p:cNvPr>
          <p:cNvSpPr txBox="1">
            <a:spLocks/>
          </p:cNvSpPr>
          <p:nvPr/>
        </p:nvSpPr>
        <p:spPr>
          <a:xfrm>
            <a:off x="1010946" y="-1191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10" name="Google Shape;1241;p35">
            <a:extLst>
              <a:ext uri="{FF2B5EF4-FFF2-40B4-BE49-F238E27FC236}">
                <a16:creationId xmlns:a16="http://schemas.microsoft.com/office/drawing/2014/main" id="{B65D13EF-0EEB-CD89-9476-691362890C3C}"/>
              </a:ext>
            </a:extLst>
          </p:cNvPr>
          <p:cNvSpPr txBox="1">
            <a:spLocks/>
          </p:cNvSpPr>
          <p:nvPr/>
        </p:nvSpPr>
        <p:spPr>
          <a:xfrm>
            <a:off x="3710221" y="-11755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02</a:t>
            </a:r>
          </a:p>
        </p:txBody>
      </p:sp>
      <p:sp>
        <p:nvSpPr>
          <p:cNvPr id="11" name="Google Shape;1243;p35">
            <a:extLst>
              <a:ext uri="{FF2B5EF4-FFF2-40B4-BE49-F238E27FC236}">
                <a16:creationId xmlns:a16="http://schemas.microsoft.com/office/drawing/2014/main" id="{C8BF32AD-149D-E706-1C64-880398C48F70}"/>
              </a:ext>
            </a:extLst>
          </p:cNvPr>
          <p:cNvSpPr txBox="1">
            <a:spLocks/>
          </p:cNvSpPr>
          <p:nvPr/>
        </p:nvSpPr>
        <p:spPr>
          <a:xfrm>
            <a:off x="6409496" y="-11755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03</a:t>
            </a:r>
          </a:p>
        </p:txBody>
      </p:sp>
      <p:sp>
        <p:nvSpPr>
          <p:cNvPr id="12" name="Google Shape;1245;p35">
            <a:extLst>
              <a:ext uri="{FF2B5EF4-FFF2-40B4-BE49-F238E27FC236}">
                <a16:creationId xmlns:a16="http://schemas.microsoft.com/office/drawing/2014/main" id="{8658F252-52B5-4522-7D5B-193FC0B7AE5D}"/>
              </a:ext>
            </a:extLst>
          </p:cNvPr>
          <p:cNvSpPr txBox="1">
            <a:spLocks/>
          </p:cNvSpPr>
          <p:nvPr/>
        </p:nvSpPr>
        <p:spPr>
          <a:xfrm>
            <a:off x="3710196" y="-64171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en-US"/>
              <a:t>Introduçao</a:t>
            </a:r>
            <a:endParaRPr lang="en-US" dirty="0"/>
          </a:p>
        </p:txBody>
      </p:sp>
      <p:sp>
        <p:nvSpPr>
          <p:cNvPr id="13" name="Google Shape;1246;p35">
            <a:extLst>
              <a:ext uri="{FF2B5EF4-FFF2-40B4-BE49-F238E27FC236}">
                <a16:creationId xmlns:a16="http://schemas.microsoft.com/office/drawing/2014/main" id="{D30C66F6-C7D4-4A4B-2C44-75E555019AB5}"/>
              </a:ext>
            </a:extLst>
          </p:cNvPr>
          <p:cNvSpPr txBox="1">
            <a:spLocks/>
          </p:cNvSpPr>
          <p:nvPr/>
        </p:nvSpPr>
        <p:spPr>
          <a:xfrm>
            <a:off x="1010946" y="-624435"/>
            <a:ext cx="23055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Motivaçao e objetivos</a:t>
            </a:r>
            <a:endParaRPr lang="en-US" dirty="0"/>
          </a:p>
        </p:txBody>
      </p:sp>
      <p:sp>
        <p:nvSpPr>
          <p:cNvPr id="14" name="Google Shape;1247;p35">
            <a:extLst>
              <a:ext uri="{FF2B5EF4-FFF2-40B4-BE49-F238E27FC236}">
                <a16:creationId xmlns:a16="http://schemas.microsoft.com/office/drawing/2014/main" id="{9CFDB2FC-03F5-2E70-6E4C-D66756AA9192}"/>
              </a:ext>
            </a:extLst>
          </p:cNvPr>
          <p:cNvSpPr txBox="1">
            <a:spLocks/>
          </p:cNvSpPr>
          <p:nvPr/>
        </p:nvSpPr>
        <p:spPr>
          <a:xfrm>
            <a:off x="6409496" y="-624436"/>
            <a:ext cx="2305450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Tecnicas de modelaçao de luz</a:t>
            </a:r>
            <a:endParaRPr lang="pt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6B932-4064-0F87-7530-933391E179A5}"/>
              </a:ext>
            </a:extLst>
          </p:cNvPr>
          <p:cNvSpPr txBox="1"/>
          <p:nvPr/>
        </p:nvSpPr>
        <p:spPr>
          <a:xfrm>
            <a:off x="2875753" y="3329843"/>
            <a:ext cx="33789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Projeto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de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licenciatura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em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Física</a:t>
            </a:r>
            <a:endParaRPr lang="en-US" sz="1600" b="1" dirty="0">
              <a:solidFill>
                <a:schemeClr val="tx1"/>
              </a:solidFill>
              <a:latin typeface="Anybody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22 de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julho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C7828-76EE-C660-A995-982D440B0BE1}"/>
              </a:ext>
            </a:extLst>
          </p:cNvPr>
          <p:cNvSpPr txBox="1"/>
          <p:nvPr/>
        </p:nvSpPr>
        <p:spPr>
          <a:xfrm>
            <a:off x="161700" y="4126221"/>
            <a:ext cx="2305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Autor: </a:t>
            </a:r>
          </a:p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Mohamed Haddadi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AD001-B431-7821-8825-35A2931C9BF2}"/>
              </a:ext>
            </a:extLst>
          </p:cNvPr>
          <p:cNvSpPr txBox="1"/>
          <p:nvPr/>
        </p:nvSpPr>
        <p:spPr>
          <a:xfrm>
            <a:off x="6682194" y="4046618"/>
            <a:ext cx="23054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 SemiBold"/>
              </a:rPr>
              <a:t>Orientador</a:t>
            </a:r>
            <a:r>
              <a:rPr lang="en-US" dirty="0">
                <a:solidFill>
                  <a:schemeClr val="tx1"/>
                </a:solidFill>
                <a:latin typeface="Anybody SemiBold"/>
              </a:rPr>
              <a:t>: </a:t>
            </a:r>
          </a:p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Gil Fernandes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D8F06D-9366-F77E-8901-4C469C19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" t="11842" r="6474" b="2694"/>
          <a:stretch/>
        </p:blipFill>
        <p:spPr>
          <a:xfrm>
            <a:off x="2257297" y="1034791"/>
            <a:ext cx="4629406" cy="3715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Hermite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</p:spTree>
    <p:extLst>
      <p:ext uri="{BB962C8B-B14F-4D97-AF65-F5344CB8AC3E}">
        <p14:creationId xmlns:p14="http://schemas.microsoft.com/office/powerpoint/2010/main" val="90471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Bessel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D38580-0D71-F07E-4509-CC8529FB0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/>
          <a:stretch/>
        </p:blipFill>
        <p:spPr>
          <a:xfrm>
            <a:off x="2051826" y="944851"/>
            <a:ext cx="5040345" cy="37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601E8-281D-1E8D-2BD0-9122A8801AE5}"/>
              </a:ext>
            </a:extLst>
          </p:cNvPr>
          <p:cNvSpPr txBox="1"/>
          <p:nvPr/>
        </p:nvSpPr>
        <p:spPr>
          <a:xfrm>
            <a:off x="607219" y="405644"/>
            <a:ext cx="5006852" cy="1389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Desafios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na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Geração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Precisa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de Feixes com OAM:</a:t>
            </a:r>
          </a:p>
          <a:p>
            <a:pPr>
              <a:buFont typeface="Wingdings"/>
              <a:buChar char="q"/>
            </a:pPr>
            <a:endParaRPr lang="en-US" dirty="0">
              <a:solidFill>
                <a:srgbClr val="FFFFFF"/>
              </a:solidFill>
              <a:latin typeface="Anybody SemiBold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 err="1">
                <a:solidFill>
                  <a:srgbClr val="FFFFFF"/>
                </a:solidFill>
                <a:latin typeface="Anybody"/>
              </a:rPr>
              <a:t>Curvaturas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Residuais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na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Tela do SLM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 err="1">
                <a:solidFill>
                  <a:srgbClr val="FFFFFF"/>
                </a:solidFill>
                <a:latin typeface="Anybody"/>
              </a:rPr>
              <a:t>Respostas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Não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Uniformes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dos Pixels do SLM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>
                <a:solidFill>
                  <a:srgbClr val="FFFFFF"/>
                </a:solidFill>
                <a:latin typeface="Anybody"/>
              </a:rPr>
              <a:t>Componentes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Gaussianos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Indesejados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devido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à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Reflexividade</a:t>
            </a:r>
            <a:endParaRPr lang="en-US" sz="1200" dirty="0">
              <a:solidFill>
                <a:srgbClr val="FFFFFF"/>
              </a:solidFill>
              <a:latin typeface="Anybod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888AF-F92A-AF67-1B4B-ADD742120C8A}"/>
              </a:ext>
            </a:extLst>
          </p:cNvPr>
          <p:cNvSpPr txBox="1"/>
          <p:nvPr/>
        </p:nvSpPr>
        <p:spPr>
          <a:xfrm>
            <a:off x="2973485" y="2219301"/>
            <a:ext cx="29153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Máscaras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fase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bifurcadas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-up of a letter&#10;&#10;Description automatically generated">
            <a:extLst>
              <a:ext uri="{FF2B5EF4-FFF2-40B4-BE49-F238E27FC236}">
                <a16:creationId xmlns:a16="http://schemas.microsoft.com/office/drawing/2014/main" id="{DF4DA1FC-811C-9745-1F91-EE6FAD444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" r="2655" b="4091"/>
          <a:stretch/>
        </p:blipFill>
        <p:spPr>
          <a:xfrm>
            <a:off x="6379812" y="405644"/>
            <a:ext cx="1893096" cy="18839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DA8631F-468F-59B3-6A1D-2BDBBE63E4FA}"/>
              </a:ext>
            </a:extLst>
          </p:cNvPr>
          <p:cNvGrpSpPr/>
          <p:nvPr/>
        </p:nvGrpSpPr>
        <p:grpSpPr>
          <a:xfrm>
            <a:off x="1245206" y="2656692"/>
            <a:ext cx="6646257" cy="1800225"/>
            <a:chOff x="1248872" y="2871992"/>
            <a:chExt cx="6646257" cy="18002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EEBAF6B-6F52-BE63-52BA-E3A7879C735B}"/>
                </a:ext>
              </a:extLst>
            </p:cNvPr>
            <p:cNvGrpSpPr/>
            <p:nvPr/>
          </p:nvGrpSpPr>
          <p:grpSpPr>
            <a:xfrm>
              <a:off x="1248872" y="2871992"/>
              <a:ext cx="6638925" cy="1800225"/>
              <a:chOff x="1252537" y="2493169"/>
              <a:chExt cx="6638925" cy="18002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B20DC6-2D22-6377-8374-810DB4BD0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537" y="2493169"/>
                <a:ext cx="6638925" cy="180022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BD81F-3EDA-3CCB-C125-C38195FCC83D}"/>
                  </a:ext>
                </a:extLst>
              </p:cNvPr>
              <p:cNvSpPr/>
              <p:nvPr/>
            </p:nvSpPr>
            <p:spPr>
              <a:xfrm>
                <a:off x="2680855" y="2626481"/>
                <a:ext cx="692727" cy="3385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8BCF94-8282-D2EC-4BCF-B4DDA115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09" y="2871992"/>
              <a:ext cx="3018420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4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52989-77FB-DDFC-E4A9-FA69D2305C4A}"/>
              </a:ext>
            </a:extLst>
          </p:cNvPr>
          <p:cNvSpPr txBox="1"/>
          <p:nvPr/>
        </p:nvSpPr>
        <p:spPr>
          <a:xfrm>
            <a:off x="3008019" y="509658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com OAM acoplado</a:t>
            </a:r>
          </a:p>
        </p:txBody>
      </p:sp>
      <p:pic>
        <p:nvPicPr>
          <p:cNvPr id="6" name="Picture 5" descr="A group of images of a beam with a grating&#10;&#10;Description automatically generated with medium confidence">
            <a:extLst>
              <a:ext uri="{FF2B5EF4-FFF2-40B4-BE49-F238E27FC236}">
                <a16:creationId xmlns:a16="http://schemas.microsoft.com/office/drawing/2014/main" id="{8D0B5759-37D6-3DC5-4187-C023D55D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8" y="1173391"/>
            <a:ext cx="6631660" cy="3015906"/>
          </a:xfrm>
          <a:prstGeom prst="rect">
            <a:avLst/>
          </a:prstGeom>
        </p:spPr>
      </p:pic>
      <p:pic>
        <p:nvPicPr>
          <p:cNvPr id="8" name="Picture 7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B35F4255-FE66-DB92-4E90-A8643965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9" t="1151" r="1" b="481"/>
          <a:stretch/>
        </p:blipFill>
        <p:spPr>
          <a:xfrm>
            <a:off x="567070" y="1857153"/>
            <a:ext cx="7976586" cy="143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294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</a:t>
            </a:r>
            <a:r>
              <a:rPr lang="en" dirty="0"/>
              <a:t>e trabalhos futuros</a:t>
            </a:r>
            <a:endParaRPr lang="pt-PT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64311-56C9-EE86-C066-73ED050FC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-2199201" y="746552"/>
            <a:ext cx="2178698" cy="1973125"/>
          </a:xfrm>
          <a:prstGeom prst="rect">
            <a:avLst/>
          </a:prstGeom>
        </p:spPr>
      </p:pic>
      <p:pic>
        <p:nvPicPr>
          <p:cNvPr id="2050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8B59886B-E53A-D496-A8DA-3350D3AF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226" y="247433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D731-CD0F-FD7D-4202-D5C8812AD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657" y="2289627"/>
            <a:ext cx="4363059" cy="19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2ED52-F976-D3D2-B502-9922D8FC281C}"/>
              </a:ext>
            </a:extLst>
          </p:cNvPr>
          <p:cNvSpPr txBox="1"/>
          <p:nvPr/>
        </p:nvSpPr>
        <p:spPr>
          <a:xfrm>
            <a:off x="9400408" y="2310140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2C9C-04C5-24E6-042B-D8F6B0A35D48}"/>
              </a:ext>
            </a:extLst>
          </p:cNvPr>
          <p:cNvSpPr txBox="1"/>
          <p:nvPr/>
        </p:nvSpPr>
        <p:spPr>
          <a:xfrm>
            <a:off x="-3003514" y="767356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F53D-0FE2-ED46-9DEF-7F41661E1B6C}"/>
              </a:ext>
            </a:extLst>
          </p:cNvPr>
          <p:cNvSpPr/>
          <p:nvPr/>
        </p:nvSpPr>
        <p:spPr>
          <a:xfrm rot="1775760">
            <a:off x="13328454" y="932596"/>
            <a:ext cx="1291908" cy="375589"/>
          </a:xfrm>
          <a:prstGeom prst="rect">
            <a:avLst/>
          </a:prstGeom>
          <a:solidFill>
            <a:srgbClr val="4448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F54A-BCD0-2786-EB6C-535CEA1891AA}"/>
              </a:ext>
            </a:extLst>
          </p:cNvPr>
          <p:cNvSpPr txBox="1"/>
          <p:nvPr/>
        </p:nvSpPr>
        <p:spPr>
          <a:xfrm>
            <a:off x="9965729" y="265156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A4F4-384A-A6E9-7DCC-8FE7B19E0B6A}"/>
              </a:ext>
            </a:extLst>
          </p:cNvPr>
          <p:cNvSpPr txBox="1"/>
          <p:nvPr/>
        </p:nvSpPr>
        <p:spPr>
          <a:xfrm>
            <a:off x="459483" y="1488570"/>
            <a:ext cx="779138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Estudou-se vários tipos de luz estruturada utilizando SLM,  nomeadamente  L-G, H-G e B-G, assim como a sua capacidade de acoplar OAM.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Observaram-se desafios na modulação precisa de feixes com OAM, nos feixes L-G e B-G.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Implementaram-se máscaras de fase bifurcadas para melhorar a pureza dos feixes.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Desenvolveu-se um </a:t>
            </a:r>
            <a:r>
              <a:rPr lang="pt-PT" dirty="0" err="1">
                <a:solidFill>
                  <a:schemeClr val="tx1"/>
                </a:solidFill>
              </a:rPr>
              <a:t>setup</a:t>
            </a:r>
            <a:r>
              <a:rPr lang="pt-PT" dirty="0">
                <a:solidFill>
                  <a:schemeClr val="tx1"/>
                </a:solidFill>
              </a:rPr>
              <a:t> experimental com SLM para geração controlada de feixes.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Criou-se uma GUI em MATLAB para facilitar o controle e a aplicação de máscaras de fase.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BC44E-0E96-5F06-5372-A3C324F3CC15}"/>
              </a:ext>
            </a:extLst>
          </p:cNvPr>
          <p:cNvSpPr txBox="1"/>
          <p:nvPr/>
        </p:nvSpPr>
        <p:spPr>
          <a:xfrm>
            <a:off x="9400406" y="2330653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Algoritmo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</a:t>
            </a:r>
          </a:p>
        </p:txBody>
      </p:sp>
    </p:spTree>
    <p:extLst>
      <p:ext uri="{BB962C8B-B14F-4D97-AF65-F5344CB8AC3E}">
        <p14:creationId xmlns:p14="http://schemas.microsoft.com/office/powerpoint/2010/main" val="321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</a:t>
            </a:r>
            <a:r>
              <a:rPr lang="en" dirty="0"/>
              <a:t>e trabalhos futuros</a:t>
            </a:r>
            <a:endParaRPr lang="pt-PT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64311-56C9-EE86-C066-73ED050FC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827739" y="1089584"/>
            <a:ext cx="2178698" cy="1973125"/>
          </a:xfrm>
          <a:prstGeom prst="rect">
            <a:avLst/>
          </a:prstGeom>
        </p:spPr>
      </p:pic>
      <p:pic>
        <p:nvPicPr>
          <p:cNvPr id="2050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8B59886B-E53A-D496-A8DA-3350D3AF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3" y="1086794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D731-CD0F-FD7D-4202-D5C8812AD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04" y="3128988"/>
            <a:ext cx="4363059" cy="19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2ED52-F976-D3D2-B502-9922D8FC281C}"/>
              </a:ext>
            </a:extLst>
          </p:cNvPr>
          <p:cNvSpPr txBox="1"/>
          <p:nvPr/>
        </p:nvSpPr>
        <p:spPr>
          <a:xfrm>
            <a:off x="2680855" y="3149501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Algoritmo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2C9C-04C5-24E6-042B-D8F6B0A35D48}"/>
              </a:ext>
            </a:extLst>
          </p:cNvPr>
          <p:cNvSpPr txBox="1"/>
          <p:nvPr/>
        </p:nvSpPr>
        <p:spPr>
          <a:xfrm>
            <a:off x="17968" y="1107598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F53D-0FE2-ED46-9DEF-7F41661E1B6C}"/>
              </a:ext>
            </a:extLst>
          </p:cNvPr>
          <p:cNvSpPr/>
          <p:nvPr/>
        </p:nvSpPr>
        <p:spPr>
          <a:xfrm rot="1775760">
            <a:off x="6608901" y="1771957"/>
            <a:ext cx="1291908" cy="375589"/>
          </a:xfrm>
          <a:prstGeom prst="rect">
            <a:avLst/>
          </a:prstGeom>
          <a:solidFill>
            <a:srgbClr val="4448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F54A-BCD0-2786-EB6C-535CEA1891AA}"/>
              </a:ext>
            </a:extLst>
          </p:cNvPr>
          <p:cNvSpPr txBox="1"/>
          <p:nvPr/>
        </p:nvSpPr>
        <p:spPr>
          <a:xfrm>
            <a:off x="3246176" y="1104517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</p:spTree>
    <p:extLst>
      <p:ext uri="{BB962C8B-B14F-4D97-AF65-F5344CB8AC3E}">
        <p14:creationId xmlns:p14="http://schemas.microsoft.com/office/powerpoint/2010/main" val="48574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4CB15-29FD-CA96-F7EA-6C5B7FBC6507}"/>
              </a:ext>
            </a:extLst>
          </p:cNvPr>
          <p:cNvSpPr txBox="1"/>
          <p:nvPr/>
        </p:nvSpPr>
        <p:spPr>
          <a:xfrm>
            <a:off x="2504802" y="1430383"/>
            <a:ext cx="4134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>
                <a:solidFill>
                  <a:schemeClr val="tx1"/>
                </a:solidFill>
                <a:latin typeface="Anybody" panose="020B0604020202020204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34046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title" idx="3"/>
          </p:nvPr>
        </p:nvSpPr>
        <p:spPr>
          <a:xfrm>
            <a:off x="72000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1" name="Google Shape;1241;p35"/>
          <p:cNvSpPr txBox="1">
            <a:spLocks noGrp="1"/>
          </p:cNvSpPr>
          <p:nvPr>
            <p:ph type="title" idx="4"/>
          </p:nvPr>
        </p:nvSpPr>
        <p:spPr>
          <a:xfrm>
            <a:off x="807846" y="130118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42" name="Google Shape;1242;p35"/>
          <p:cNvSpPr txBox="1">
            <a:spLocks noGrp="1"/>
          </p:cNvSpPr>
          <p:nvPr>
            <p:ph type="title" idx="5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43" name="Google Shape;1243;p35"/>
          <p:cNvSpPr txBox="1">
            <a:spLocks noGrp="1"/>
          </p:cNvSpPr>
          <p:nvPr>
            <p:ph type="title" idx="6"/>
          </p:nvPr>
        </p:nvSpPr>
        <p:spPr>
          <a:xfrm>
            <a:off x="3930849" y="130118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4" name="Google Shape;1244;p35"/>
          <p:cNvSpPr txBox="1">
            <a:spLocks noGrp="1"/>
          </p:cNvSpPr>
          <p:nvPr>
            <p:ph type="title" idx="7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45" name="Google Shape;1245;p35"/>
          <p:cNvSpPr txBox="1">
            <a:spLocks noGrp="1"/>
          </p:cNvSpPr>
          <p:nvPr>
            <p:ph type="subTitle" idx="1"/>
          </p:nvPr>
        </p:nvSpPr>
        <p:spPr>
          <a:xfrm>
            <a:off x="807821" y="183499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Luz estruturada</a:t>
            </a:r>
            <a:endParaRPr dirty="0"/>
          </a:p>
        </p:txBody>
      </p:sp>
      <p:sp>
        <p:nvSpPr>
          <p:cNvPr id="1247" name="Google Shape;1247;p35"/>
          <p:cNvSpPr txBox="1">
            <a:spLocks noGrp="1"/>
          </p:cNvSpPr>
          <p:nvPr>
            <p:ph type="subTitle" idx="9"/>
          </p:nvPr>
        </p:nvSpPr>
        <p:spPr>
          <a:xfrm>
            <a:off x="3930848" y="1852277"/>
            <a:ext cx="3653773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écnicas de modelação de luz</a:t>
            </a:r>
            <a:endParaRPr dirty="0"/>
          </a:p>
        </p:txBody>
      </p:sp>
      <p:sp>
        <p:nvSpPr>
          <p:cNvPr id="1248" name="Google Shape;1248;p35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e interface gráfica</a:t>
            </a:r>
            <a:endParaRPr dirty="0"/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exprimentais</a:t>
            </a:r>
            <a:endParaRPr dirty="0"/>
          </a:p>
        </p:txBody>
      </p:sp>
      <p:sp>
        <p:nvSpPr>
          <p:cNvPr id="1250" name="Google Shape;1250;p35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e trabalhos futuros</a:t>
            </a:r>
            <a:endParaRPr dirty="0"/>
          </a:p>
        </p:txBody>
      </p:sp>
      <p:pic>
        <p:nvPicPr>
          <p:cNvPr id="3" name="Google Shape;1336;p41">
            <a:extLst>
              <a:ext uri="{FF2B5EF4-FFF2-40B4-BE49-F238E27FC236}">
                <a16:creationId xmlns:a16="http://schemas.microsoft.com/office/drawing/2014/main" id="{AE5B311A-9BED-CFAD-1E16-B2259DE426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9543" b="19543"/>
          <a:stretch/>
        </p:blipFill>
        <p:spPr>
          <a:xfrm>
            <a:off x="3838791" y="5290690"/>
            <a:ext cx="4705398" cy="1610226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54548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Luz </a:t>
            </a:r>
            <a:r>
              <a:rPr lang="en-US" sz="3200" dirty="0" err="1"/>
              <a:t>estruturada</a:t>
            </a:r>
            <a:endParaRPr lang="en-US" sz="3200" dirty="0"/>
          </a:p>
        </p:txBody>
      </p:sp>
      <p:sp>
        <p:nvSpPr>
          <p:cNvPr id="1263" name="Google Shape;1263;p37"/>
          <p:cNvSpPr txBox="1">
            <a:spLocks noGrp="1"/>
          </p:cNvSpPr>
          <p:nvPr>
            <p:ph type="subTitle" idx="4"/>
          </p:nvPr>
        </p:nvSpPr>
        <p:spPr>
          <a:xfrm>
            <a:off x="3270643" y="1280038"/>
            <a:ext cx="2348100" cy="41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Surgimento</a:t>
            </a:r>
            <a:endParaRPr dirty="0"/>
          </a:p>
        </p:txBody>
      </p:sp>
      <p:sp>
        <p:nvSpPr>
          <p:cNvPr id="1264" name="Google Shape;1264;p37"/>
          <p:cNvSpPr txBox="1">
            <a:spLocks noGrp="1"/>
          </p:cNvSpPr>
          <p:nvPr>
            <p:ph type="subTitle" idx="5"/>
          </p:nvPr>
        </p:nvSpPr>
        <p:spPr>
          <a:xfrm>
            <a:off x="527931" y="1321387"/>
            <a:ext cx="2348100" cy="41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Luz struturada</a:t>
            </a: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subTitle" idx="1"/>
          </p:nvPr>
        </p:nvSpPr>
        <p:spPr>
          <a:xfrm>
            <a:off x="3153127" y="1833347"/>
            <a:ext cx="2465616" cy="224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Interesse </a:t>
            </a:r>
            <a:r>
              <a:rPr lang="en-US" dirty="0" err="1"/>
              <a:t>desde</a:t>
            </a:r>
            <a:r>
              <a:rPr lang="en-US" dirty="0"/>
              <a:t> 1992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Iniciou</a:t>
            </a:r>
            <a:r>
              <a:rPr lang="en-US" dirty="0"/>
              <a:t>-se com </a:t>
            </a:r>
            <a:r>
              <a:rPr lang="en-US" dirty="0" err="1"/>
              <a:t>Hologramas</a:t>
            </a:r>
            <a:r>
              <a:rPr lang="en-US" dirty="0"/>
              <a:t> de </a:t>
            </a:r>
            <a:r>
              <a:rPr lang="en-US" dirty="0" err="1"/>
              <a:t>filmes</a:t>
            </a:r>
            <a:r>
              <a:rPr lang="en-US" dirty="0"/>
              <a:t> </a:t>
            </a:r>
            <a:r>
              <a:rPr lang="en-US" dirty="0" err="1"/>
              <a:t>fotográficos</a:t>
            </a: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Mais </a:t>
            </a:r>
            <a:r>
              <a:rPr lang="en-US" dirty="0" err="1"/>
              <a:t>tarde</a:t>
            </a:r>
            <a:r>
              <a:rPr lang="en-US" dirty="0"/>
              <a:t>, </a:t>
            </a:r>
            <a:r>
              <a:rPr lang="en-US" dirty="0" err="1"/>
              <a:t>substituíu</a:t>
            </a:r>
            <a:r>
              <a:rPr lang="en-US" dirty="0"/>
              <a:t>-se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moduladores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cristal</a:t>
            </a:r>
            <a:r>
              <a:rPr lang="en-US" dirty="0"/>
              <a:t> </a:t>
            </a:r>
            <a:r>
              <a:rPr lang="en-US" dirty="0" err="1"/>
              <a:t>líquido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66" name="Google Shape;1266;p37"/>
          <p:cNvSpPr txBox="1">
            <a:spLocks noGrp="1"/>
          </p:cNvSpPr>
          <p:nvPr>
            <p:ph type="subTitle" idx="2"/>
          </p:nvPr>
        </p:nvSpPr>
        <p:spPr>
          <a:xfrm>
            <a:off x="483898" y="1876989"/>
            <a:ext cx="2557850" cy="2530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Manipulação</a:t>
            </a:r>
            <a:r>
              <a:rPr lang="en-US" dirty="0"/>
              <a:t> do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intensidade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, </a:t>
            </a:r>
            <a:r>
              <a:rPr lang="en-US" dirty="0" err="1"/>
              <a:t>polarização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da luz.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Moduladores</a:t>
            </a:r>
            <a:r>
              <a:rPr lang="en-US" b="1" dirty="0"/>
              <a:t> </a:t>
            </a:r>
            <a:r>
              <a:rPr lang="en-US" b="1" dirty="0" err="1"/>
              <a:t>espaciais</a:t>
            </a:r>
            <a:r>
              <a:rPr lang="en-US" b="1" dirty="0"/>
              <a:t> de luz (SLMs) </a:t>
            </a:r>
            <a:r>
              <a:rPr lang="en-US" dirty="0" err="1"/>
              <a:t>solidificaram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papel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exploração</a:t>
            </a:r>
            <a:r>
              <a:rPr lang="en-US" dirty="0"/>
              <a:t> dessas </a:t>
            </a:r>
            <a:r>
              <a:rPr lang="en-US" dirty="0" err="1"/>
              <a:t>propriedades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1267" name="Google Shape;1267;p37"/>
          <p:cNvSpPr txBox="1">
            <a:spLocks noGrp="1"/>
          </p:cNvSpPr>
          <p:nvPr>
            <p:ph type="subTitle" idx="3"/>
          </p:nvPr>
        </p:nvSpPr>
        <p:spPr>
          <a:xfrm>
            <a:off x="5851805" y="1870048"/>
            <a:ext cx="2715003" cy="1922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Frente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helicoidal</a:t>
            </a:r>
            <a:r>
              <a:rPr lang="en-US" dirty="0"/>
              <a:t> que </a:t>
            </a:r>
            <a:r>
              <a:rPr lang="en-US" dirty="0" err="1"/>
              <a:t>faz</a:t>
            </a:r>
            <a:r>
              <a:rPr lang="en-US" dirty="0"/>
              <a:t> a luz </a:t>
            </a:r>
            <a:r>
              <a:rPr lang="en-US" dirty="0" err="1"/>
              <a:t>girar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redor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eixo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É </a:t>
            </a:r>
            <a:r>
              <a:rPr lang="en-US" dirty="0" err="1"/>
              <a:t>essencial</a:t>
            </a:r>
            <a:r>
              <a:rPr lang="en-US" dirty="0"/>
              <a:t> para a </a:t>
            </a:r>
            <a:r>
              <a:rPr lang="en-US" dirty="0" err="1"/>
              <a:t>comunicação</a:t>
            </a:r>
            <a:r>
              <a:rPr lang="en-US" dirty="0"/>
              <a:t> </a:t>
            </a:r>
            <a:r>
              <a:rPr lang="en-US" dirty="0" err="1"/>
              <a:t>ótica</a:t>
            </a:r>
            <a:r>
              <a:rPr lang="en-US" dirty="0"/>
              <a:t>.</a:t>
            </a:r>
          </a:p>
        </p:txBody>
      </p:sp>
      <p:sp>
        <p:nvSpPr>
          <p:cNvPr id="1268" name="Google Shape;1268;p37"/>
          <p:cNvSpPr txBox="1">
            <a:spLocks noGrp="1"/>
          </p:cNvSpPr>
          <p:nvPr>
            <p:ph type="subTitle" idx="6"/>
          </p:nvPr>
        </p:nvSpPr>
        <p:spPr>
          <a:xfrm>
            <a:off x="5643333" y="1417143"/>
            <a:ext cx="3085598" cy="41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Momento angular orbital (OAM)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01</a:t>
            </a:r>
          </a:p>
        </p:txBody>
      </p:sp>
      <p:sp>
        <p:nvSpPr>
          <p:cNvPr id="7" name="Google Shape;1360;p44">
            <a:extLst>
              <a:ext uri="{FF2B5EF4-FFF2-40B4-BE49-F238E27FC236}">
                <a16:creationId xmlns:a16="http://schemas.microsoft.com/office/drawing/2014/main" id="{A57DBB00-BD38-B4F3-DEDF-1BB0CCDBE1AB}"/>
              </a:ext>
            </a:extLst>
          </p:cNvPr>
          <p:cNvSpPr txBox="1">
            <a:spLocks/>
          </p:cNvSpPr>
          <p:nvPr/>
        </p:nvSpPr>
        <p:spPr>
          <a:xfrm>
            <a:off x="-3064741" y="1622175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/>
              <a:t>Multiplexaçao</a:t>
            </a:r>
            <a:endParaRPr lang="en-US" dirty="0"/>
          </a:p>
        </p:txBody>
      </p:sp>
      <p:sp>
        <p:nvSpPr>
          <p:cNvPr id="8" name="Google Shape;1363;p44">
            <a:extLst>
              <a:ext uri="{FF2B5EF4-FFF2-40B4-BE49-F238E27FC236}">
                <a16:creationId xmlns:a16="http://schemas.microsoft.com/office/drawing/2014/main" id="{D3FA2676-A60F-9793-94A5-B52ADE43CD8A}"/>
              </a:ext>
            </a:extLst>
          </p:cNvPr>
          <p:cNvSpPr/>
          <p:nvPr/>
        </p:nvSpPr>
        <p:spPr>
          <a:xfrm>
            <a:off x="-2966953" y="10342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" name="Google Shape;1366;p44">
            <a:extLst>
              <a:ext uri="{FF2B5EF4-FFF2-40B4-BE49-F238E27FC236}">
                <a16:creationId xmlns:a16="http://schemas.microsoft.com/office/drawing/2014/main" id="{C6B7A65A-9A3D-90F8-B04D-6AAC8DD64345}"/>
              </a:ext>
            </a:extLst>
          </p:cNvPr>
          <p:cNvSpPr/>
          <p:nvPr/>
        </p:nvSpPr>
        <p:spPr>
          <a:xfrm>
            <a:off x="-2851409" y="11495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62;p44">
            <a:extLst>
              <a:ext uri="{FF2B5EF4-FFF2-40B4-BE49-F238E27FC236}">
                <a16:creationId xmlns:a16="http://schemas.microsoft.com/office/drawing/2014/main" id="{E71ED6C5-D9B3-F36F-C70E-28374D0D428E}"/>
              </a:ext>
            </a:extLst>
          </p:cNvPr>
          <p:cNvSpPr txBox="1">
            <a:spLocks/>
          </p:cNvSpPr>
          <p:nvPr/>
        </p:nvSpPr>
        <p:spPr>
          <a:xfrm>
            <a:off x="9167041" y="1731450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encodign</a:t>
            </a:r>
            <a:endParaRPr lang="en-US" dirty="0"/>
          </a:p>
        </p:txBody>
      </p:sp>
      <p:sp>
        <p:nvSpPr>
          <p:cNvPr id="12" name="Google Shape;1364;p44">
            <a:extLst>
              <a:ext uri="{FF2B5EF4-FFF2-40B4-BE49-F238E27FC236}">
                <a16:creationId xmlns:a16="http://schemas.microsoft.com/office/drawing/2014/main" id="{A4B3F904-BE79-1728-B7BB-614356FE9252}"/>
              </a:ext>
            </a:extLst>
          </p:cNvPr>
          <p:cNvSpPr/>
          <p:nvPr/>
        </p:nvSpPr>
        <p:spPr>
          <a:xfrm>
            <a:off x="9278420" y="114350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Google Shape;1365;p44">
            <a:extLst>
              <a:ext uri="{FF2B5EF4-FFF2-40B4-BE49-F238E27FC236}">
                <a16:creationId xmlns:a16="http://schemas.microsoft.com/office/drawing/2014/main" id="{885FB0EA-7004-C878-A097-2CE06E212277}"/>
              </a:ext>
            </a:extLst>
          </p:cNvPr>
          <p:cNvSpPr/>
          <p:nvPr/>
        </p:nvSpPr>
        <p:spPr>
          <a:xfrm>
            <a:off x="9394180" y="1275709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59;p44">
            <a:extLst>
              <a:ext uri="{FF2B5EF4-FFF2-40B4-BE49-F238E27FC236}">
                <a16:creationId xmlns:a16="http://schemas.microsoft.com/office/drawing/2014/main" id="{F053B021-E828-0ACB-A7E0-C5DD7182B7D2}"/>
              </a:ext>
            </a:extLst>
          </p:cNvPr>
          <p:cNvSpPr txBox="1">
            <a:spLocks/>
          </p:cNvSpPr>
          <p:nvPr/>
        </p:nvSpPr>
        <p:spPr>
          <a:xfrm>
            <a:off x="-3378437" y="2143650"/>
            <a:ext cx="3424225" cy="225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 a transmissão de múltiplos canais ortogonais de informação, aumentando significativamente a capacidade de transmissão de dados.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A luz é codificada com diferentes valores de OAM, permitindo a transmissão simultânea de múltiplos canais no mesmo guia de onda ou canal de espaço livre. </a:t>
            </a:r>
          </a:p>
        </p:txBody>
      </p:sp>
      <p:sp>
        <p:nvSpPr>
          <p:cNvPr id="19" name="Google Shape;1361;p44">
            <a:extLst>
              <a:ext uri="{FF2B5EF4-FFF2-40B4-BE49-F238E27FC236}">
                <a16:creationId xmlns:a16="http://schemas.microsoft.com/office/drawing/2014/main" id="{E56DF23A-87F4-9E44-DB54-89299FF52BE1}"/>
              </a:ext>
            </a:extLst>
          </p:cNvPr>
          <p:cNvSpPr txBox="1">
            <a:spLocks/>
          </p:cNvSpPr>
          <p:nvPr/>
        </p:nvSpPr>
        <p:spPr>
          <a:xfrm>
            <a:off x="9278420" y="2202325"/>
            <a:ext cx="3179630" cy="24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Uma sequência de estados de OAM é gerada, com cada estado transmitido em um intervalo de tempo diferente.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No recetor, a informação é decodificada identificando o estado de OAM recebido em cada ponto temporal.</a:t>
            </a:r>
          </a:p>
        </p:txBody>
      </p:sp>
      <p:sp>
        <p:nvSpPr>
          <p:cNvPr id="20" name="Google Shape;1362;p44">
            <a:extLst>
              <a:ext uri="{FF2B5EF4-FFF2-40B4-BE49-F238E27FC236}">
                <a16:creationId xmlns:a16="http://schemas.microsoft.com/office/drawing/2014/main" id="{72628D25-2332-2993-1418-C018CC4D4BA6}"/>
              </a:ext>
            </a:extLst>
          </p:cNvPr>
          <p:cNvSpPr txBox="1">
            <a:spLocks/>
          </p:cNvSpPr>
          <p:nvPr/>
        </p:nvSpPr>
        <p:spPr>
          <a:xfrm>
            <a:off x="9278420" y="1772799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F5DC2-30C1-907D-9E60-856FBFAF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9" b="4027"/>
          <a:stretch/>
        </p:blipFill>
        <p:spPr>
          <a:xfrm>
            <a:off x="2862057" y="1307526"/>
            <a:ext cx="2715004" cy="3041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build="p"/>
      <p:bldP spid="1264" grpId="0" build="p"/>
      <p:bldP spid="1265" grpId="0" build="p"/>
      <p:bldP spid="1266" grpId="0" build="p"/>
      <p:bldP spid="1267" grpId="0" build="p"/>
      <p:bldP spid="126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de OAM nas comunicações óticas</a:t>
            </a:r>
            <a:endParaRPr dirty="0"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ubTitle" idx="1"/>
          </p:nvPr>
        </p:nvSpPr>
        <p:spPr>
          <a:xfrm>
            <a:off x="1147774" y="2441549"/>
            <a:ext cx="3424225" cy="2256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 a transmissão de múltiplos canais ortogonais, aumentando significativamente a capacidade de transmissão de dados.</a:t>
            </a:r>
          </a:p>
        </p:txBody>
      </p:sp>
      <p:sp>
        <p:nvSpPr>
          <p:cNvPr id="1360" name="Google Shape;1360;p44"/>
          <p:cNvSpPr txBox="1">
            <a:spLocks noGrp="1"/>
          </p:cNvSpPr>
          <p:nvPr>
            <p:ph type="subTitle" idx="2"/>
          </p:nvPr>
        </p:nvSpPr>
        <p:spPr>
          <a:xfrm>
            <a:off x="1147775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Multiplexação</a:t>
            </a:r>
            <a:endParaRPr dirty="0"/>
          </a:p>
        </p:txBody>
      </p:sp>
      <p:sp>
        <p:nvSpPr>
          <p:cNvPr id="1361" name="Google Shape;1361;p44"/>
          <p:cNvSpPr txBox="1">
            <a:spLocks noGrp="1"/>
          </p:cNvSpPr>
          <p:nvPr>
            <p:ph type="subTitle" idx="3"/>
          </p:nvPr>
        </p:nvSpPr>
        <p:spPr>
          <a:xfrm>
            <a:off x="5092500" y="2441550"/>
            <a:ext cx="3179630" cy="911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</p:txBody>
      </p:sp>
      <p:sp>
        <p:nvSpPr>
          <p:cNvPr id="1362" name="Google Shape;1362;p44"/>
          <p:cNvSpPr txBox="1">
            <a:spLocks noGrp="1"/>
          </p:cNvSpPr>
          <p:nvPr>
            <p:ph type="subTitle" idx="4"/>
          </p:nvPr>
        </p:nvSpPr>
        <p:spPr>
          <a:xfrm>
            <a:off x="5092500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Encoding</a:t>
            </a:r>
            <a:endParaRPr dirty="0"/>
          </a:p>
        </p:txBody>
      </p:sp>
      <p:sp>
        <p:nvSpPr>
          <p:cNvPr id="1363" name="Google Shape;1363;p44"/>
          <p:cNvSpPr/>
          <p:nvPr/>
        </p:nvSpPr>
        <p:spPr>
          <a:xfrm>
            <a:off x="1245563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4" name="Google Shape;1364;p44"/>
          <p:cNvSpPr/>
          <p:nvPr/>
        </p:nvSpPr>
        <p:spPr>
          <a:xfrm>
            <a:off x="5203879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5" name="Google Shape;1365;p44"/>
          <p:cNvSpPr/>
          <p:nvPr/>
        </p:nvSpPr>
        <p:spPr>
          <a:xfrm>
            <a:off x="5319639" y="1573534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44"/>
          <p:cNvSpPr/>
          <p:nvPr/>
        </p:nvSpPr>
        <p:spPr>
          <a:xfrm>
            <a:off x="1361107" y="15566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979C-BD84-98EA-9B61-5506B688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89"/>
          <a:stretch/>
        </p:blipFill>
        <p:spPr>
          <a:xfrm>
            <a:off x="-1597926" y="1263698"/>
            <a:ext cx="1424659" cy="1448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4CC5C9-8430-5A1D-17ED-43CB309B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667"/>
          <a:stretch/>
        </p:blipFill>
        <p:spPr>
          <a:xfrm>
            <a:off x="9346628" y="990397"/>
            <a:ext cx="1460502" cy="1448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6DE57-5CDA-2D86-6E55-4C72ECC2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7" r="50000"/>
          <a:stretch/>
        </p:blipFill>
        <p:spPr>
          <a:xfrm>
            <a:off x="-1652434" y="3085280"/>
            <a:ext cx="1425662" cy="141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4104-598A-778B-8475-C12EF45D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67"/>
          <a:stretch/>
        </p:blipFill>
        <p:spPr>
          <a:xfrm>
            <a:off x="9346629" y="3050728"/>
            <a:ext cx="1460501" cy="1448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97F6A-2D70-3B61-0CC9-D4EEB197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5" y="1221790"/>
            <a:ext cx="6600825" cy="2366962"/>
          </a:xfrm>
          <a:prstGeom prst="rect">
            <a:avLst/>
          </a:prstGeom>
        </p:spPr>
      </p:pic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37FF8308-8068-7A29-0B6C-2CCD866B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7" y="1550335"/>
            <a:ext cx="6438900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0245-5DFC-637B-FF7D-FBF07546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3" y="223277"/>
            <a:ext cx="7704000" cy="572700"/>
          </a:xfrm>
        </p:spPr>
        <p:txBody>
          <a:bodyPr/>
          <a:lstStyle/>
          <a:p>
            <a:pPr algn="ctr"/>
            <a:r>
              <a:rPr lang="pt-PT" dirty="0"/>
              <a:t>Tipos de feixes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426D09-C92C-D37A-6713-7BA567A1E6E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9262" y="1649926"/>
            <a:ext cx="1281388" cy="363600"/>
          </a:xfrm>
        </p:spPr>
        <p:txBody>
          <a:bodyPr/>
          <a:lstStyle/>
          <a:p>
            <a:r>
              <a:rPr lang="pt-PT" sz="1400" dirty="0"/>
              <a:t>Gaussianos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CB6804-A1B2-EBE4-9779-DD6CA4F65E4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87385" y="1672178"/>
            <a:ext cx="2551154" cy="349313"/>
          </a:xfrm>
        </p:spPr>
        <p:txBody>
          <a:bodyPr/>
          <a:lstStyle/>
          <a:p>
            <a:r>
              <a:rPr lang="pt-PT" sz="1400" dirty="0"/>
              <a:t>Laguerre-Gaussianos (L-G)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B6BCD28-294C-DEDD-345E-990D3BD251B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39600" y="1686466"/>
            <a:ext cx="2488465" cy="335025"/>
          </a:xfrm>
        </p:spPr>
        <p:txBody>
          <a:bodyPr/>
          <a:lstStyle/>
          <a:p>
            <a:r>
              <a:rPr lang="pt-PT" sz="1400" dirty="0" err="1"/>
              <a:t>Hermite</a:t>
            </a:r>
            <a:r>
              <a:rPr lang="pt-PT" sz="1400" dirty="0"/>
              <a:t>-Gaussianos (H-G)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0DFE076-28BB-2600-A392-330ED68F66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811242" y="1710765"/>
            <a:ext cx="2382727" cy="335025"/>
          </a:xfrm>
        </p:spPr>
        <p:txBody>
          <a:bodyPr/>
          <a:lstStyle/>
          <a:p>
            <a:r>
              <a:rPr lang="pt-PT" sz="1400" dirty="0" err="1"/>
              <a:t>Bessel</a:t>
            </a:r>
            <a:r>
              <a:rPr lang="pt-PT" sz="1400" dirty="0"/>
              <a:t>-Gaussianos (B-G)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76128-F524-EC96-8FA9-CA93BC5F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7"/>
          <a:stretch/>
        </p:blipFill>
        <p:spPr>
          <a:xfrm>
            <a:off x="7356942" y="2052810"/>
            <a:ext cx="1460501" cy="144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4834D-87E2-EF39-2776-F438E8AF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4667"/>
          <a:stretch/>
        </p:blipFill>
        <p:spPr>
          <a:xfrm>
            <a:off x="2520228" y="2082232"/>
            <a:ext cx="1460502" cy="14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BDB744-1F97-DA2E-B6AE-2840C7A54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r="50000"/>
          <a:stretch/>
        </p:blipFill>
        <p:spPr>
          <a:xfrm>
            <a:off x="4956005" y="2087362"/>
            <a:ext cx="1425662" cy="141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A6FDFB-625A-03DB-AB76-D2FCEC5A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89"/>
          <a:stretch/>
        </p:blipFill>
        <p:spPr>
          <a:xfrm>
            <a:off x="119793" y="2070085"/>
            <a:ext cx="1424659" cy="1448456"/>
          </a:xfrm>
          <a:prstGeom prst="rect">
            <a:avLst/>
          </a:prstGeom>
        </p:spPr>
      </p:pic>
      <p:sp>
        <p:nvSpPr>
          <p:cNvPr id="19" name="Google Shape;1262;p37">
            <a:extLst>
              <a:ext uri="{FF2B5EF4-FFF2-40B4-BE49-F238E27FC236}">
                <a16:creationId xmlns:a16="http://schemas.microsoft.com/office/drawing/2014/main" id="{DC5301E8-A4BA-7755-594C-958FC1CD16FB}"/>
              </a:ext>
            </a:extLst>
          </p:cNvPr>
          <p:cNvSpPr txBox="1">
            <a:spLocks/>
          </p:cNvSpPr>
          <p:nvPr/>
        </p:nvSpPr>
        <p:spPr>
          <a:xfrm>
            <a:off x="1851064" y="-645685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Tecnicas de manipulação de luz</a:t>
            </a:r>
            <a:endParaRPr lang="en-US" dirty="0"/>
          </a:p>
        </p:txBody>
      </p:sp>
      <p:sp>
        <p:nvSpPr>
          <p:cNvPr id="20" name="Google Shape;1239;p35">
            <a:extLst>
              <a:ext uri="{FF2B5EF4-FFF2-40B4-BE49-F238E27FC236}">
                <a16:creationId xmlns:a16="http://schemas.microsoft.com/office/drawing/2014/main" id="{8B66A25D-BDE7-2B70-1AC9-977E8DA7E609}"/>
              </a:ext>
            </a:extLst>
          </p:cNvPr>
          <p:cNvSpPr txBox="1">
            <a:spLocks/>
          </p:cNvSpPr>
          <p:nvPr/>
        </p:nvSpPr>
        <p:spPr>
          <a:xfrm>
            <a:off x="879322" y="-58313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22" name="Google Shape;1360;p44">
            <a:extLst>
              <a:ext uri="{FF2B5EF4-FFF2-40B4-BE49-F238E27FC236}">
                <a16:creationId xmlns:a16="http://schemas.microsoft.com/office/drawing/2014/main" id="{917774CD-970E-7439-2CB1-80401A1CCD46}"/>
              </a:ext>
            </a:extLst>
          </p:cNvPr>
          <p:cNvSpPr txBox="1">
            <a:spLocks/>
          </p:cNvSpPr>
          <p:nvPr/>
        </p:nvSpPr>
        <p:spPr>
          <a:xfrm>
            <a:off x="-2741976" y="1917424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oticas</a:t>
            </a:r>
            <a:endParaRPr lang="en-US" sz="1600" b="1" dirty="0"/>
          </a:p>
        </p:txBody>
      </p:sp>
      <p:sp>
        <p:nvSpPr>
          <p:cNvPr id="23" name="Google Shape;1363;p44">
            <a:extLst>
              <a:ext uri="{FF2B5EF4-FFF2-40B4-BE49-F238E27FC236}">
                <a16:creationId xmlns:a16="http://schemas.microsoft.com/office/drawing/2014/main" id="{196B7A16-0CBE-B512-BF10-80E6756201FB}"/>
              </a:ext>
            </a:extLst>
          </p:cNvPr>
          <p:cNvSpPr/>
          <p:nvPr/>
        </p:nvSpPr>
        <p:spPr>
          <a:xfrm>
            <a:off x="-2679841" y="1373479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1684;p53">
            <a:extLst>
              <a:ext uri="{FF2B5EF4-FFF2-40B4-BE49-F238E27FC236}">
                <a16:creationId xmlns:a16="http://schemas.microsoft.com/office/drawing/2014/main" id="{A3B66E61-E80E-9CCA-9D96-2FCA338A6A1A}"/>
              </a:ext>
            </a:extLst>
          </p:cNvPr>
          <p:cNvSpPr/>
          <p:nvPr/>
        </p:nvSpPr>
        <p:spPr>
          <a:xfrm>
            <a:off x="-2578063" y="1508320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361;p44">
            <a:extLst>
              <a:ext uri="{FF2B5EF4-FFF2-40B4-BE49-F238E27FC236}">
                <a16:creationId xmlns:a16="http://schemas.microsoft.com/office/drawing/2014/main" id="{2A6160FB-EFA8-30AC-D01E-FBEB1778DA3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42624" y="2115058"/>
            <a:ext cx="2903700" cy="24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sp>
        <p:nvSpPr>
          <p:cNvPr id="26" name="Google Shape;1362;p44">
            <a:extLst>
              <a:ext uri="{FF2B5EF4-FFF2-40B4-BE49-F238E27FC236}">
                <a16:creationId xmlns:a16="http://schemas.microsoft.com/office/drawing/2014/main" id="{B556620C-CB5F-476A-619B-BD9B6A5D560F}"/>
              </a:ext>
            </a:extLst>
          </p:cNvPr>
          <p:cNvSpPr txBox="1">
            <a:spLocks/>
          </p:cNvSpPr>
          <p:nvPr/>
        </p:nvSpPr>
        <p:spPr>
          <a:xfrm>
            <a:off x="9342624" y="1823851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espaço livre</a:t>
            </a:r>
            <a:endParaRPr lang="en-US" sz="1600" b="1" dirty="0"/>
          </a:p>
        </p:txBody>
      </p:sp>
      <p:sp>
        <p:nvSpPr>
          <p:cNvPr id="27" name="Google Shape;1364;p44">
            <a:extLst>
              <a:ext uri="{FF2B5EF4-FFF2-40B4-BE49-F238E27FC236}">
                <a16:creationId xmlns:a16="http://schemas.microsoft.com/office/drawing/2014/main" id="{496E8D7D-03F8-1D9D-E744-00D6397FE969}"/>
              </a:ext>
            </a:extLst>
          </p:cNvPr>
          <p:cNvSpPr/>
          <p:nvPr/>
        </p:nvSpPr>
        <p:spPr>
          <a:xfrm>
            <a:off x="9426293" y="123598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" name="Google Shape;1512;p53">
            <a:extLst>
              <a:ext uri="{FF2B5EF4-FFF2-40B4-BE49-F238E27FC236}">
                <a16:creationId xmlns:a16="http://schemas.microsoft.com/office/drawing/2014/main" id="{F6A81E62-A534-41E5-62E5-DA3A1FCAE252}"/>
              </a:ext>
            </a:extLst>
          </p:cNvPr>
          <p:cNvGrpSpPr/>
          <p:nvPr/>
        </p:nvGrpSpPr>
        <p:grpSpPr>
          <a:xfrm>
            <a:off x="9541429" y="1370715"/>
            <a:ext cx="316327" cy="315751"/>
            <a:chOff x="1369163" y="1441407"/>
            <a:chExt cx="437520" cy="436723"/>
          </a:xfrm>
        </p:grpSpPr>
        <p:sp>
          <p:nvSpPr>
            <p:cNvPr id="29" name="Google Shape;1513;p53">
              <a:extLst>
                <a:ext uri="{FF2B5EF4-FFF2-40B4-BE49-F238E27FC236}">
                  <a16:creationId xmlns:a16="http://schemas.microsoft.com/office/drawing/2014/main" id="{63BA0F34-F503-A985-FE3F-7C84FCE5D315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514;p53">
              <a:extLst>
                <a:ext uri="{FF2B5EF4-FFF2-40B4-BE49-F238E27FC236}">
                  <a16:creationId xmlns:a16="http://schemas.microsoft.com/office/drawing/2014/main" id="{B75DD7FF-ECD2-16E4-2FF7-9EA62ABA0185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1359;p44">
            <a:extLst>
              <a:ext uri="{FF2B5EF4-FFF2-40B4-BE49-F238E27FC236}">
                <a16:creationId xmlns:a16="http://schemas.microsoft.com/office/drawing/2014/main" id="{DF46B849-8D87-07DF-583C-3EFD19035E59}"/>
              </a:ext>
            </a:extLst>
          </p:cNvPr>
          <p:cNvSpPr txBox="1">
            <a:spLocks/>
          </p:cNvSpPr>
          <p:nvPr/>
        </p:nvSpPr>
        <p:spPr>
          <a:xfrm>
            <a:off x="-2859502" y="3075378"/>
            <a:ext cx="2778766" cy="99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Chiral-long-period-fiber-grating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Long-period-fiber-grating</a:t>
            </a:r>
            <a:endParaRPr lang="en-US" dirty="0"/>
          </a:p>
        </p:txBody>
      </p:sp>
      <p:sp>
        <p:nvSpPr>
          <p:cNvPr id="34" name="Google Shape;1360;p44">
            <a:extLst>
              <a:ext uri="{FF2B5EF4-FFF2-40B4-BE49-F238E27FC236}">
                <a16:creationId xmlns:a16="http://schemas.microsoft.com/office/drawing/2014/main" id="{4FB5DEEE-C839-457F-04B1-C7D173945E6D}"/>
              </a:ext>
            </a:extLst>
          </p:cNvPr>
          <p:cNvSpPr txBox="1">
            <a:spLocks/>
          </p:cNvSpPr>
          <p:nvPr/>
        </p:nvSpPr>
        <p:spPr>
          <a:xfrm>
            <a:off x="-2551390" y="1955596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óticas</a:t>
            </a:r>
            <a:endParaRPr 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EA908-01D1-0892-2C79-975FCC39D453}"/>
              </a:ext>
            </a:extLst>
          </p:cNvPr>
          <p:cNvSpPr txBox="1"/>
          <p:nvPr/>
        </p:nvSpPr>
        <p:spPr>
          <a:xfrm>
            <a:off x="1475054" y="807041"/>
            <a:ext cx="5593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Existem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pt-PT" dirty="0">
                <a:solidFill>
                  <a:schemeClr val="tx1"/>
                </a:solidFill>
                <a:latin typeface="Anybody"/>
              </a:rPr>
              <a:t>vários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tipos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feixeis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que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podem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acoplar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OAM</a:t>
            </a:r>
          </a:p>
        </p:txBody>
      </p:sp>
      <p:sp>
        <p:nvSpPr>
          <p:cNvPr id="7" name="Google Shape;1359;p44">
            <a:extLst>
              <a:ext uri="{FF2B5EF4-FFF2-40B4-BE49-F238E27FC236}">
                <a16:creationId xmlns:a16="http://schemas.microsoft.com/office/drawing/2014/main" id="{F719C717-0B2B-BCDF-FC53-822380CF34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256419" y="2329624"/>
            <a:ext cx="2778766" cy="99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Chiral-long-period-fiber-grating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7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10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59;p44">
            <a:extLst>
              <a:ext uri="{FF2B5EF4-FFF2-40B4-BE49-F238E27FC236}">
                <a16:creationId xmlns:a16="http://schemas.microsoft.com/office/drawing/2014/main" id="{B317E29D-483E-E146-D71E-5DB5A4DB3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8448" y="2317744"/>
            <a:ext cx="2778766" cy="99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Chiral-long-period-fiber-grating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manipulação</a:t>
            </a:r>
            <a:r>
              <a:rPr lang="en-US" dirty="0"/>
              <a:t> de luz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02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36422" y="1985271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Fibras óticas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12391" y="2026537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espaço livre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1098557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1364;p44">
            <a:extLst>
              <a:ext uri="{FF2B5EF4-FFF2-40B4-BE49-F238E27FC236}">
                <a16:creationId xmlns:a16="http://schemas.microsoft.com/office/drawing/2014/main" id="{3B15EDE3-58E6-79F9-87EE-55792C3F14F6}"/>
              </a:ext>
            </a:extLst>
          </p:cNvPr>
          <p:cNvSpPr/>
          <p:nvPr/>
        </p:nvSpPr>
        <p:spPr>
          <a:xfrm>
            <a:off x="4996060" y="143867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1684;p53">
            <a:extLst>
              <a:ext uri="{FF2B5EF4-FFF2-40B4-BE49-F238E27FC236}">
                <a16:creationId xmlns:a16="http://schemas.microsoft.com/office/drawing/2014/main" id="{39829B2D-1343-DF5F-B0CD-2D3E4F3A6DC9}"/>
              </a:ext>
            </a:extLst>
          </p:cNvPr>
          <p:cNvSpPr/>
          <p:nvPr/>
        </p:nvSpPr>
        <p:spPr>
          <a:xfrm>
            <a:off x="1200335" y="1576167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1512;p53">
            <a:extLst>
              <a:ext uri="{FF2B5EF4-FFF2-40B4-BE49-F238E27FC236}">
                <a16:creationId xmlns:a16="http://schemas.microsoft.com/office/drawing/2014/main" id="{A362A4CA-8276-4E76-F28A-09FC2EADC4DD}"/>
              </a:ext>
            </a:extLst>
          </p:cNvPr>
          <p:cNvGrpSpPr/>
          <p:nvPr/>
        </p:nvGrpSpPr>
        <p:grpSpPr>
          <a:xfrm>
            <a:off x="5111196" y="1573401"/>
            <a:ext cx="316327" cy="315751"/>
            <a:chOff x="1369163" y="1441407"/>
            <a:chExt cx="437520" cy="436723"/>
          </a:xfrm>
        </p:grpSpPr>
        <p:sp>
          <p:nvSpPr>
            <p:cNvPr id="6" name="Google Shape;1513;p53">
              <a:extLst>
                <a:ext uri="{FF2B5EF4-FFF2-40B4-BE49-F238E27FC236}">
                  <a16:creationId xmlns:a16="http://schemas.microsoft.com/office/drawing/2014/main" id="{5572565F-CC02-701F-C4B7-449C91910829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514;p53">
              <a:extLst>
                <a:ext uri="{FF2B5EF4-FFF2-40B4-BE49-F238E27FC236}">
                  <a16:creationId xmlns:a16="http://schemas.microsoft.com/office/drawing/2014/main" id="{B9D5B337-18FA-3800-A541-305A6BD34083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F9776-511E-7DA1-152F-4859B24B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72" y="5283053"/>
            <a:ext cx="5046103" cy="2864600"/>
          </a:xfrm>
          <a:prstGeom prst="rect">
            <a:avLst/>
          </a:prstGeom>
        </p:spPr>
      </p:pic>
      <p:sp>
        <p:nvSpPr>
          <p:cNvPr id="10" name="Google Shape;1361;p44">
            <a:extLst>
              <a:ext uri="{FF2B5EF4-FFF2-40B4-BE49-F238E27FC236}">
                <a16:creationId xmlns:a16="http://schemas.microsoft.com/office/drawing/2014/main" id="{ACC8BA1F-CAE5-054B-2406-373FA4BBB213}"/>
              </a:ext>
            </a:extLst>
          </p:cNvPr>
          <p:cNvSpPr txBox="1">
            <a:spLocks/>
          </p:cNvSpPr>
          <p:nvPr/>
        </p:nvSpPr>
        <p:spPr>
          <a:xfrm>
            <a:off x="4912391" y="2298805"/>
            <a:ext cx="2903700" cy="247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478C1D-F2F4-466E-303F-4EF3564A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9" y="2047821"/>
            <a:ext cx="401058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61;p44">
            <a:extLst>
              <a:ext uri="{FF2B5EF4-FFF2-40B4-BE49-F238E27FC236}">
                <a16:creationId xmlns:a16="http://schemas.microsoft.com/office/drawing/2014/main" id="{0F3F915E-8DD8-3013-B52E-6FF8C88047B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67001" y="509726"/>
            <a:ext cx="4191000" cy="48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b="1" dirty="0" err="1"/>
              <a:t>Moduladores</a:t>
            </a:r>
            <a:r>
              <a:rPr lang="en-US" sz="2000" b="1" dirty="0"/>
              <a:t> </a:t>
            </a:r>
            <a:r>
              <a:rPr lang="en-US" sz="2000" b="1" dirty="0" err="1"/>
              <a:t>espaciais</a:t>
            </a:r>
            <a:r>
              <a:rPr lang="en-US" sz="2000" b="1" dirty="0"/>
              <a:t> de luz</a:t>
            </a:r>
            <a:endParaRPr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A3408E-78F0-88D1-4AD0-D73158F8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48" y="1236345"/>
            <a:ext cx="5046103" cy="2864600"/>
          </a:xfrm>
          <a:prstGeom prst="rect">
            <a:avLst/>
          </a:prstGeom>
        </p:spPr>
      </p:pic>
      <p:sp>
        <p:nvSpPr>
          <p:cNvPr id="23" name="Google Shape;1262;p37">
            <a:extLst>
              <a:ext uri="{FF2B5EF4-FFF2-40B4-BE49-F238E27FC236}">
                <a16:creationId xmlns:a16="http://schemas.microsoft.com/office/drawing/2014/main" id="{F3A93E48-27F3-B06A-1EFE-B1630FEE3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630" y="-642556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GUI</a:t>
            </a:r>
          </a:p>
        </p:txBody>
      </p:sp>
      <p:sp>
        <p:nvSpPr>
          <p:cNvPr id="24" name="Google Shape;1239;p35">
            <a:extLst>
              <a:ext uri="{FF2B5EF4-FFF2-40B4-BE49-F238E27FC236}">
                <a16:creationId xmlns:a16="http://schemas.microsoft.com/office/drawing/2014/main" id="{43FF7462-9140-727E-2A26-6E3FDE38420D}"/>
              </a:ext>
            </a:extLst>
          </p:cNvPr>
          <p:cNvSpPr txBox="1">
            <a:spLocks/>
          </p:cNvSpPr>
          <p:nvPr/>
        </p:nvSpPr>
        <p:spPr>
          <a:xfrm>
            <a:off x="818888" y="-580006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sp>
        <p:nvSpPr>
          <p:cNvPr id="25" name="Google Shape;1360;p44">
            <a:extLst>
              <a:ext uri="{FF2B5EF4-FFF2-40B4-BE49-F238E27FC236}">
                <a16:creationId xmlns:a16="http://schemas.microsoft.com/office/drawing/2014/main" id="{EF29B3EA-764C-580B-7301-13F0CE579371}"/>
              </a:ext>
            </a:extLst>
          </p:cNvPr>
          <p:cNvSpPr txBox="1">
            <a:spLocks/>
          </p:cNvSpPr>
          <p:nvPr/>
        </p:nvSpPr>
        <p:spPr>
          <a:xfrm>
            <a:off x="-2198551" y="1756535"/>
            <a:ext cx="792335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pt-PT" sz="1600" b="1"/>
              <a:t>Setup</a:t>
            </a:r>
            <a:endParaRPr lang="pt-PT" sz="1600" b="1" dirty="0"/>
          </a:p>
        </p:txBody>
      </p:sp>
      <p:sp>
        <p:nvSpPr>
          <p:cNvPr id="26" name="Google Shape;1363;p44">
            <a:extLst>
              <a:ext uri="{FF2B5EF4-FFF2-40B4-BE49-F238E27FC236}">
                <a16:creationId xmlns:a16="http://schemas.microsoft.com/office/drawing/2014/main" id="{6562AE29-E19E-5857-9C6F-AFB607997284}"/>
              </a:ext>
            </a:extLst>
          </p:cNvPr>
          <p:cNvSpPr/>
          <p:nvPr/>
        </p:nvSpPr>
        <p:spPr>
          <a:xfrm>
            <a:off x="-2101843" y="123634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" name="Google Shape;1660;p53">
            <a:extLst>
              <a:ext uri="{FF2B5EF4-FFF2-40B4-BE49-F238E27FC236}">
                <a16:creationId xmlns:a16="http://schemas.microsoft.com/office/drawing/2014/main" id="{347B5F79-8B66-4430-B0B7-7BABEE1284BF}"/>
              </a:ext>
            </a:extLst>
          </p:cNvPr>
          <p:cNvGrpSpPr/>
          <p:nvPr/>
        </p:nvGrpSpPr>
        <p:grpSpPr>
          <a:xfrm>
            <a:off x="-1986125" y="1368765"/>
            <a:ext cx="315163" cy="315406"/>
            <a:chOff x="2341471" y="3576361"/>
            <a:chExt cx="435910" cy="436246"/>
          </a:xfrm>
        </p:grpSpPr>
        <p:sp>
          <p:nvSpPr>
            <p:cNvPr id="28" name="Google Shape;1661;p53">
              <a:extLst>
                <a:ext uri="{FF2B5EF4-FFF2-40B4-BE49-F238E27FC236}">
                  <a16:creationId xmlns:a16="http://schemas.microsoft.com/office/drawing/2014/main" id="{6D72BEFE-12F5-43AC-21F9-DA162A5511F1}"/>
                </a:ext>
              </a:extLst>
            </p:cNvPr>
            <p:cNvSpPr/>
            <p:nvPr/>
          </p:nvSpPr>
          <p:spPr>
            <a:xfrm>
              <a:off x="2522528" y="3654984"/>
              <a:ext cx="73081" cy="72932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662;p53">
              <a:extLst>
                <a:ext uri="{FF2B5EF4-FFF2-40B4-BE49-F238E27FC236}">
                  <a16:creationId xmlns:a16="http://schemas.microsoft.com/office/drawing/2014/main" id="{0B3D53B1-8F25-E6EB-4540-9669DF118CC8}"/>
                </a:ext>
              </a:extLst>
            </p:cNvPr>
            <p:cNvSpPr/>
            <p:nvPr/>
          </p:nvSpPr>
          <p:spPr>
            <a:xfrm>
              <a:off x="2341471" y="3576361"/>
              <a:ext cx="435910" cy="43624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787DA33-6C81-844D-29A7-2A7AEEEC3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62"/>
          <a:stretch/>
        </p:blipFill>
        <p:spPr>
          <a:xfrm>
            <a:off x="-3430563" y="2168735"/>
            <a:ext cx="3203522" cy="1788939"/>
          </a:xfrm>
          <a:prstGeom prst="rect">
            <a:avLst/>
          </a:prstGeom>
        </p:spPr>
      </p:pic>
      <p:sp>
        <p:nvSpPr>
          <p:cNvPr id="31" name="Google Shape;1362;p44">
            <a:extLst>
              <a:ext uri="{FF2B5EF4-FFF2-40B4-BE49-F238E27FC236}">
                <a16:creationId xmlns:a16="http://schemas.microsoft.com/office/drawing/2014/main" id="{631572EF-3FC1-201E-7F63-1D75579C417A}"/>
              </a:ext>
            </a:extLst>
          </p:cNvPr>
          <p:cNvSpPr txBox="1">
            <a:spLocks/>
          </p:cNvSpPr>
          <p:nvPr/>
        </p:nvSpPr>
        <p:spPr>
          <a:xfrm>
            <a:off x="11570994" y="1756535"/>
            <a:ext cx="567082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600" b="1"/>
              <a:t>GUI</a:t>
            </a:r>
            <a:endParaRPr lang="pt-PT" sz="1600" b="1" dirty="0"/>
          </a:p>
        </p:txBody>
      </p:sp>
      <p:sp>
        <p:nvSpPr>
          <p:cNvPr id="32" name="Google Shape;1364;p44">
            <a:extLst>
              <a:ext uri="{FF2B5EF4-FFF2-40B4-BE49-F238E27FC236}">
                <a16:creationId xmlns:a16="http://schemas.microsoft.com/office/drawing/2014/main" id="{9539368D-FE8D-A11F-3DB8-2303FBE68751}"/>
              </a:ext>
            </a:extLst>
          </p:cNvPr>
          <p:cNvSpPr/>
          <p:nvPr/>
        </p:nvSpPr>
        <p:spPr>
          <a:xfrm>
            <a:off x="11559142" y="123634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3" name="Google Shape;1639;p53">
            <a:extLst>
              <a:ext uri="{FF2B5EF4-FFF2-40B4-BE49-F238E27FC236}">
                <a16:creationId xmlns:a16="http://schemas.microsoft.com/office/drawing/2014/main" id="{E592CF13-58CC-CFC9-4005-AE756BE3F5BA}"/>
              </a:ext>
            </a:extLst>
          </p:cNvPr>
          <p:cNvGrpSpPr/>
          <p:nvPr/>
        </p:nvGrpSpPr>
        <p:grpSpPr>
          <a:xfrm>
            <a:off x="11674577" y="1371096"/>
            <a:ext cx="315730" cy="315730"/>
            <a:chOff x="4275300" y="2150662"/>
            <a:chExt cx="436695" cy="436695"/>
          </a:xfrm>
        </p:grpSpPr>
        <p:sp>
          <p:nvSpPr>
            <p:cNvPr id="34" name="Google Shape;1640;p53">
              <a:extLst>
                <a:ext uri="{FF2B5EF4-FFF2-40B4-BE49-F238E27FC236}">
                  <a16:creationId xmlns:a16="http://schemas.microsoft.com/office/drawing/2014/main" id="{8A592CC5-A286-DD2B-A58D-EBF4C85C0479}"/>
                </a:ext>
              </a:extLst>
            </p:cNvPr>
            <p:cNvSpPr/>
            <p:nvPr/>
          </p:nvSpPr>
          <p:spPr>
            <a:xfrm>
              <a:off x="4341193" y="2319589"/>
              <a:ext cx="109623" cy="189893"/>
            </a:xfrm>
            <a:custGeom>
              <a:avLst/>
              <a:gdLst/>
              <a:ahLst/>
              <a:cxnLst/>
              <a:rect l="l" t="t" r="r" b="b"/>
              <a:pathLst>
                <a:path w="109623" h="189893" extrusionOk="0">
                  <a:moveTo>
                    <a:pt x="97043" y="0"/>
                  </a:moveTo>
                  <a:lnTo>
                    <a:pt x="12580" y="0"/>
                  </a:lnTo>
                  <a:cubicBezTo>
                    <a:pt x="5391" y="0"/>
                    <a:pt x="0" y="5990"/>
                    <a:pt x="0" y="12580"/>
                  </a:cubicBezTo>
                  <a:lnTo>
                    <a:pt x="0" y="177314"/>
                  </a:lnTo>
                  <a:cubicBezTo>
                    <a:pt x="0" y="184502"/>
                    <a:pt x="5990" y="189894"/>
                    <a:pt x="12580" y="189894"/>
                  </a:cubicBezTo>
                  <a:lnTo>
                    <a:pt x="97043" y="189894"/>
                  </a:lnTo>
                  <a:cubicBezTo>
                    <a:pt x="104232" y="189894"/>
                    <a:pt x="109623" y="183903"/>
                    <a:pt x="109623" y="177314"/>
                  </a:cubicBezTo>
                  <a:lnTo>
                    <a:pt x="109623" y="12580"/>
                  </a:lnTo>
                  <a:cubicBezTo>
                    <a:pt x="109623" y="5391"/>
                    <a:pt x="104232" y="0"/>
                    <a:pt x="97043" y="0"/>
                  </a:cubicBezTo>
                  <a:lnTo>
                    <a:pt x="97043" y="0"/>
                  </a:lnTo>
                  <a:close/>
                  <a:moveTo>
                    <a:pt x="25159" y="80271"/>
                  </a:moveTo>
                  <a:lnTo>
                    <a:pt x="84464" y="80271"/>
                  </a:lnTo>
                  <a:lnTo>
                    <a:pt x="84464" y="109623"/>
                  </a:lnTo>
                  <a:lnTo>
                    <a:pt x="25159" y="109623"/>
                  </a:lnTo>
                  <a:lnTo>
                    <a:pt x="25159" y="80271"/>
                  </a:lnTo>
                  <a:close/>
                  <a:moveTo>
                    <a:pt x="84464" y="25159"/>
                  </a:moveTo>
                  <a:lnTo>
                    <a:pt x="84464" y="54512"/>
                  </a:lnTo>
                  <a:lnTo>
                    <a:pt x="25159" y="54512"/>
                  </a:lnTo>
                  <a:lnTo>
                    <a:pt x="25159" y="25159"/>
                  </a:lnTo>
                  <a:lnTo>
                    <a:pt x="84464" y="25159"/>
                  </a:lnTo>
                  <a:close/>
                  <a:moveTo>
                    <a:pt x="25159" y="164734"/>
                  </a:moveTo>
                  <a:lnTo>
                    <a:pt x="25159" y="135382"/>
                  </a:lnTo>
                  <a:lnTo>
                    <a:pt x="84464" y="135382"/>
                  </a:lnTo>
                  <a:lnTo>
                    <a:pt x="84464" y="164734"/>
                  </a:lnTo>
                  <a:lnTo>
                    <a:pt x="25159" y="1647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641;p53">
              <a:extLst>
                <a:ext uri="{FF2B5EF4-FFF2-40B4-BE49-F238E27FC236}">
                  <a16:creationId xmlns:a16="http://schemas.microsoft.com/office/drawing/2014/main" id="{C677683E-0E04-27C5-5079-0824DAA30143}"/>
                </a:ext>
              </a:extLst>
            </p:cNvPr>
            <p:cNvSpPr/>
            <p:nvPr/>
          </p:nvSpPr>
          <p:spPr>
            <a:xfrm>
              <a:off x="4275300" y="2150662"/>
              <a:ext cx="436695" cy="436695"/>
            </a:xfrm>
            <a:custGeom>
              <a:avLst/>
              <a:gdLst/>
              <a:ahLst/>
              <a:cxnLst/>
              <a:rect l="l" t="t" r="r" b="b"/>
              <a:pathLst>
                <a:path w="436695" h="436695" extrusionOk="0">
                  <a:moveTo>
                    <a:pt x="394164" y="0"/>
                  </a:moveTo>
                  <a:lnTo>
                    <a:pt x="42531" y="0"/>
                  </a:lnTo>
                  <a:cubicBezTo>
                    <a:pt x="19169" y="0"/>
                    <a:pt x="0" y="19169"/>
                    <a:pt x="0" y="42531"/>
                  </a:cubicBezTo>
                  <a:lnTo>
                    <a:pt x="0" y="394164"/>
                  </a:lnTo>
                  <a:cubicBezTo>
                    <a:pt x="0" y="417526"/>
                    <a:pt x="19169" y="436695"/>
                    <a:pt x="42531" y="436695"/>
                  </a:cubicBezTo>
                  <a:lnTo>
                    <a:pt x="394164" y="436695"/>
                  </a:lnTo>
                  <a:cubicBezTo>
                    <a:pt x="417526" y="436695"/>
                    <a:pt x="436695" y="417526"/>
                    <a:pt x="436695" y="394164"/>
                  </a:cubicBezTo>
                  <a:lnTo>
                    <a:pt x="436695" y="42531"/>
                  </a:lnTo>
                  <a:cubicBezTo>
                    <a:pt x="436695" y="19169"/>
                    <a:pt x="417526" y="0"/>
                    <a:pt x="394164" y="0"/>
                  </a:cubicBezTo>
                  <a:close/>
                  <a:moveTo>
                    <a:pt x="41932" y="25758"/>
                  </a:moveTo>
                  <a:lnTo>
                    <a:pt x="393565" y="25758"/>
                  </a:lnTo>
                  <a:cubicBezTo>
                    <a:pt x="403149" y="25758"/>
                    <a:pt x="410338" y="33546"/>
                    <a:pt x="410338" y="42531"/>
                  </a:cubicBezTo>
                  <a:lnTo>
                    <a:pt x="410338" y="101237"/>
                  </a:lnTo>
                  <a:lnTo>
                    <a:pt x="24560" y="101237"/>
                  </a:lnTo>
                  <a:lnTo>
                    <a:pt x="24560" y="42531"/>
                  </a:lnTo>
                  <a:cubicBezTo>
                    <a:pt x="25159" y="32947"/>
                    <a:pt x="32947" y="25758"/>
                    <a:pt x="41932" y="25758"/>
                  </a:cubicBezTo>
                  <a:close/>
                  <a:moveTo>
                    <a:pt x="394164" y="410937"/>
                  </a:moveTo>
                  <a:lnTo>
                    <a:pt x="42531" y="410937"/>
                  </a:lnTo>
                  <a:cubicBezTo>
                    <a:pt x="32947" y="410937"/>
                    <a:pt x="25758" y="403149"/>
                    <a:pt x="25758" y="394164"/>
                  </a:cubicBezTo>
                  <a:lnTo>
                    <a:pt x="25758" y="126396"/>
                  </a:lnTo>
                  <a:lnTo>
                    <a:pt x="411536" y="126396"/>
                  </a:lnTo>
                  <a:lnTo>
                    <a:pt x="411536" y="394164"/>
                  </a:lnTo>
                  <a:cubicBezTo>
                    <a:pt x="410937" y="403748"/>
                    <a:pt x="403149" y="410937"/>
                    <a:pt x="394164" y="410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642;p53">
              <a:extLst>
                <a:ext uri="{FF2B5EF4-FFF2-40B4-BE49-F238E27FC236}">
                  <a16:creationId xmlns:a16="http://schemas.microsoft.com/office/drawing/2014/main" id="{70A88A4C-CF09-BEAB-766A-2D2490177706}"/>
                </a:ext>
              </a:extLst>
            </p:cNvPr>
            <p:cNvSpPr/>
            <p:nvPr/>
          </p:nvSpPr>
          <p:spPr>
            <a:xfrm>
              <a:off x="4326775" y="2201131"/>
              <a:ext cx="25799" cy="26207"/>
            </a:xfrm>
            <a:custGeom>
              <a:avLst/>
              <a:gdLst/>
              <a:ahLst/>
              <a:cxnLst/>
              <a:rect l="l" t="t" r="r" b="b"/>
              <a:pathLst>
                <a:path w="25799" h="26207" extrusionOk="0">
                  <a:moveTo>
                    <a:pt x="12621" y="26208"/>
                  </a:moveTo>
                  <a:cubicBezTo>
                    <a:pt x="19809" y="26208"/>
                    <a:pt x="25800" y="20217"/>
                    <a:pt x="25800" y="13029"/>
                  </a:cubicBezTo>
                  <a:cubicBezTo>
                    <a:pt x="25201" y="-4343"/>
                    <a:pt x="641" y="-4343"/>
                    <a:pt x="41" y="13029"/>
                  </a:cubicBezTo>
                  <a:cubicBezTo>
                    <a:pt x="-558" y="20816"/>
                    <a:pt x="5433" y="26208"/>
                    <a:pt x="1262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643;p53">
              <a:extLst>
                <a:ext uri="{FF2B5EF4-FFF2-40B4-BE49-F238E27FC236}">
                  <a16:creationId xmlns:a16="http://schemas.microsoft.com/office/drawing/2014/main" id="{B27A83CD-9B53-2C30-508B-1E528733839E}"/>
                </a:ext>
              </a:extLst>
            </p:cNvPr>
            <p:cNvSpPr/>
            <p:nvPr/>
          </p:nvSpPr>
          <p:spPr>
            <a:xfrm>
              <a:off x="4378932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8" y="20217"/>
                    <a:pt x="25758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391" y="26208"/>
                    <a:pt x="12580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644;p53">
              <a:extLst>
                <a:ext uri="{FF2B5EF4-FFF2-40B4-BE49-F238E27FC236}">
                  <a16:creationId xmlns:a16="http://schemas.microsoft.com/office/drawing/2014/main" id="{977E7314-C7B4-7C9F-8F43-DDE68C8A1C28}"/>
                </a:ext>
              </a:extLst>
            </p:cNvPr>
            <p:cNvSpPr/>
            <p:nvPr/>
          </p:nvSpPr>
          <p:spPr>
            <a:xfrm>
              <a:off x="4433444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9" y="20217"/>
                    <a:pt x="25759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990" y="26208"/>
                    <a:pt x="12580" y="26208"/>
                  </a:cubicBezTo>
                  <a:lnTo>
                    <a:pt x="12580" y="26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645;p53">
              <a:extLst>
                <a:ext uri="{FF2B5EF4-FFF2-40B4-BE49-F238E27FC236}">
                  <a16:creationId xmlns:a16="http://schemas.microsoft.com/office/drawing/2014/main" id="{B143F270-89E5-E395-2DB2-36FF06D871A7}"/>
                </a:ext>
              </a:extLst>
            </p:cNvPr>
            <p:cNvSpPr/>
            <p:nvPr/>
          </p:nvSpPr>
          <p:spPr>
            <a:xfrm>
              <a:off x="4477332" y="2292635"/>
              <a:ext cx="161381" cy="249792"/>
            </a:xfrm>
            <a:custGeom>
              <a:avLst/>
              <a:gdLst/>
              <a:ahLst/>
              <a:cxnLst/>
              <a:rect l="l" t="t" r="r" b="b"/>
              <a:pathLst>
                <a:path w="161381" h="249792" extrusionOk="0">
                  <a:moveTo>
                    <a:pt x="132827" y="19167"/>
                  </a:moveTo>
                  <a:cubicBezTo>
                    <a:pt x="123842" y="17370"/>
                    <a:pt x="114257" y="19766"/>
                    <a:pt x="107069" y="24558"/>
                  </a:cubicBezTo>
                  <a:cubicBezTo>
                    <a:pt x="103475" y="26954"/>
                    <a:pt x="101078" y="29949"/>
                    <a:pt x="98683" y="32944"/>
                  </a:cubicBezTo>
                  <a:lnTo>
                    <a:pt x="68132" y="27553"/>
                  </a:lnTo>
                  <a:cubicBezTo>
                    <a:pt x="65136" y="14375"/>
                    <a:pt x="54354" y="2993"/>
                    <a:pt x="40576" y="597"/>
                  </a:cubicBezTo>
                  <a:cubicBezTo>
                    <a:pt x="31591" y="-1200"/>
                    <a:pt x="22006" y="1196"/>
                    <a:pt x="14818" y="5988"/>
                  </a:cubicBezTo>
                  <a:cubicBezTo>
                    <a:pt x="7030" y="11379"/>
                    <a:pt x="2238" y="19167"/>
                    <a:pt x="441" y="28152"/>
                  </a:cubicBezTo>
                  <a:cubicBezTo>
                    <a:pt x="-2554" y="46722"/>
                    <a:pt x="10025" y="64693"/>
                    <a:pt x="28596" y="68288"/>
                  </a:cubicBezTo>
                  <a:cubicBezTo>
                    <a:pt x="42373" y="70684"/>
                    <a:pt x="56750" y="64094"/>
                    <a:pt x="63938" y="52713"/>
                  </a:cubicBezTo>
                  <a:lnTo>
                    <a:pt x="93291" y="58104"/>
                  </a:lnTo>
                  <a:cubicBezTo>
                    <a:pt x="93890" y="63495"/>
                    <a:pt x="96286" y="68886"/>
                    <a:pt x="99880" y="73679"/>
                  </a:cubicBezTo>
                  <a:lnTo>
                    <a:pt x="80112" y="101234"/>
                  </a:lnTo>
                  <a:cubicBezTo>
                    <a:pt x="79513" y="101234"/>
                    <a:pt x="78914" y="101234"/>
                    <a:pt x="78315" y="100635"/>
                  </a:cubicBezTo>
                  <a:cubicBezTo>
                    <a:pt x="60344" y="97041"/>
                    <a:pt x="41175" y="110220"/>
                    <a:pt x="38180" y="128790"/>
                  </a:cubicBezTo>
                  <a:cubicBezTo>
                    <a:pt x="35185" y="147360"/>
                    <a:pt x="47765" y="165331"/>
                    <a:pt x="66335" y="168925"/>
                  </a:cubicBezTo>
                  <a:cubicBezTo>
                    <a:pt x="69929" y="169524"/>
                    <a:pt x="72924" y="169524"/>
                    <a:pt x="76518" y="169524"/>
                  </a:cubicBezTo>
                  <a:lnTo>
                    <a:pt x="96286" y="197679"/>
                  </a:lnTo>
                  <a:cubicBezTo>
                    <a:pt x="84306" y="218046"/>
                    <a:pt x="96885" y="245601"/>
                    <a:pt x="120248" y="249195"/>
                  </a:cubicBezTo>
                  <a:cubicBezTo>
                    <a:pt x="129233" y="250993"/>
                    <a:pt x="138817" y="248596"/>
                    <a:pt x="146006" y="243804"/>
                  </a:cubicBezTo>
                  <a:cubicBezTo>
                    <a:pt x="171165" y="226432"/>
                    <a:pt x="162180" y="186896"/>
                    <a:pt x="132228" y="181505"/>
                  </a:cubicBezTo>
                  <a:cubicBezTo>
                    <a:pt x="126837" y="180307"/>
                    <a:pt x="122045" y="180906"/>
                    <a:pt x="116654" y="182104"/>
                  </a:cubicBezTo>
                  <a:lnTo>
                    <a:pt x="99281" y="156944"/>
                  </a:lnTo>
                  <a:cubicBezTo>
                    <a:pt x="102875" y="152152"/>
                    <a:pt x="105272" y="146761"/>
                    <a:pt x="106470" y="141369"/>
                  </a:cubicBezTo>
                  <a:cubicBezTo>
                    <a:pt x="108267" y="132384"/>
                    <a:pt x="105871" y="123398"/>
                    <a:pt x="101078" y="116210"/>
                  </a:cubicBezTo>
                  <a:lnTo>
                    <a:pt x="121446" y="87456"/>
                  </a:lnTo>
                  <a:cubicBezTo>
                    <a:pt x="130431" y="89254"/>
                    <a:pt x="139417" y="86857"/>
                    <a:pt x="147204" y="82065"/>
                  </a:cubicBezTo>
                  <a:cubicBezTo>
                    <a:pt x="171764" y="64094"/>
                    <a:pt x="162779" y="24558"/>
                    <a:pt x="132827" y="19167"/>
                  </a:cubicBezTo>
                  <a:lnTo>
                    <a:pt x="132827" y="19167"/>
                  </a:lnTo>
                  <a:close/>
                  <a:moveTo>
                    <a:pt x="39378" y="41930"/>
                  </a:moveTo>
                  <a:cubicBezTo>
                    <a:pt x="37581" y="43128"/>
                    <a:pt x="35185" y="43727"/>
                    <a:pt x="32789" y="43128"/>
                  </a:cubicBezTo>
                  <a:cubicBezTo>
                    <a:pt x="25001" y="41930"/>
                    <a:pt x="22605" y="31746"/>
                    <a:pt x="29194" y="26954"/>
                  </a:cubicBezTo>
                  <a:cubicBezTo>
                    <a:pt x="30991" y="25756"/>
                    <a:pt x="33388" y="25157"/>
                    <a:pt x="35784" y="25756"/>
                  </a:cubicBezTo>
                  <a:cubicBezTo>
                    <a:pt x="42972" y="27553"/>
                    <a:pt x="45368" y="37737"/>
                    <a:pt x="39378" y="41930"/>
                  </a:cubicBezTo>
                  <a:close/>
                  <a:moveTo>
                    <a:pt x="62741" y="132983"/>
                  </a:moveTo>
                  <a:cubicBezTo>
                    <a:pt x="63339" y="130587"/>
                    <a:pt x="64538" y="128790"/>
                    <a:pt x="66335" y="127592"/>
                  </a:cubicBezTo>
                  <a:cubicBezTo>
                    <a:pt x="68132" y="126394"/>
                    <a:pt x="70528" y="125795"/>
                    <a:pt x="72924" y="126394"/>
                  </a:cubicBezTo>
                  <a:cubicBezTo>
                    <a:pt x="80712" y="127592"/>
                    <a:pt x="83107" y="137775"/>
                    <a:pt x="76518" y="142568"/>
                  </a:cubicBezTo>
                  <a:cubicBezTo>
                    <a:pt x="76518" y="142568"/>
                    <a:pt x="75919" y="142568"/>
                    <a:pt x="75919" y="143167"/>
                  </a:cubicBezTo>
                  <a:cubicBezTo>
                    <a:pt x="75320" y="143167"/>
                    <a:pt x="74721" y="143766"/>
                    <a:pt x="74721" y="143766"/>
                  </a:cubicBezTo>
                  <a:cubicBezTo>
                    <a:pt x="73523" y="144365"/>
                    <a:pt x="71726" y="144365"/>
                    <a:pt x="69929" y="144365"/>
                  </a:cubicBezTo>
                  <a:cubicBezTo>
                    <a:pt x="65136" y="142568"/>
                    <a:pt x="62141" y="137775"/>
                    <a:pt x="62741" y="132983"/>
                  </a:cubicBezTo>
                  <a:close/>
                  <a:moveTo>
                    <a:pt x="125040" y="206065"/>
                  </a:moveTo>
                  <a:cubicBezTo>
                    <a:pt x="125639" y="206065"/>
                    <a:pt x="126238" y="206065"/>
                    <a:pt x="126837" y="206065"/>
                  </a:cubicBezTo>
                  <a:cubicBezTo>
                    <a:pt x="131629" y="206664"/>
                    <a:pt x="135223" y="211456"/>
                    <a:pt x="134025" y="216249"/>
                  </a:cubicBezTo>
                  <a:cubicBezTo>
                    <a:pt x="133426" y="218645"/>
                    <a:pt x="132228" y="220442"/>
                    <a:pt x="130431" y="221640"/>
                  </a:cubicBezTo>
                  <a:cubicBezTo>
                    <a:pt x="128634" y="222838"/>
                    <a:pt x="126238" y="223437"/>
                    <a:pt x="123842" y="222838"/>
                  </a:cubicBezTo>
                  <a:cubicBezTo>
                    <a:pt x="119049" y="222239"/>
                    <a:pt x="115455" y="217447"/>
                    <a:pt x="116654" y="212654"/>
                  </a:cubicBezTo>
                  <a:cubicBezTo>
                    <a:pt x="117252" y="210258"/>
                    <a:pt x="118451" y="208461"/>
                    <a:pt x="120248" y="207263"/>
                  </a:cubicBezTo>
                  <a:cubicBezTo>
                    <a:pt x="121446" y="206664"/>
                    <a:pt x="123243" y="206065"/>
                    <a:pt x="125040" y="206065"/>
                  </a:cubicBezTo>
                  <a:lnTo>
                    <a:pt x="125040" y="206065"/>
                  </a:lnTo>
                  <a:close/>
                  <a:moveTo>
                    <a:pt x="135223" y="55109"/>
                  </a:moveTo>
                  <a:cubicBezTo>
                    <a:pt x="134625" y="57505"/>
                    <a:pt x="133426" y="59302"/>
                    <a:pt x="131629" y="60500"/>
                  </a:cubicBezTo>
                  <a:cubicBezTo>
                    <a:pt x="129832" y="61698"/>
                    <a:pt x="127436" y="62297"/>
                    <a:pt x="125040" y="61698"/>
                  </a:cubicBezTo>
                  <a:cubicBezTo>
                    <a:pt x="125040" y="61698"/>
                    <a:pt x="125040" y="61698"/>
                    <a:pt x="125040" y="61698"/>
                  </a:cubicBezTo>
                  <a:cubicBezTo>
                    <a:pt x="124441" y="61698"/>
                    <a:pt x="123842" y="61698"/>
                    <a:pt x="123243" y="61099"/>
                  </a:cubicBezTo>
                  <a:cubicBezTo>
                    <a:pt x="122644" y="61099"/>
                    <a:pt x="122644" y="60500"/>
                    <a:pt x="122045" y="60500"/>
                  </a:cubicBezTo>
                  <a:cubicBezTo>
                    <a:pt x="122045" y="60500"/>
                    <a:pt x="122045" y="60500"/>
                    <a:pt x="122045" y="60500"/>
                  </a:cubicBezTo>
                  <a:cubicBezTo>
                    <a:pt x="119049" y="58703"/>
                    <a:pt x="117252" y="55109"/>
                    <a:pt x="117851" y="51514"/>
                  </a:cubicBezTo>
                  <a:cubicBezTo>
                    <a:pt x="118451" y="49118"/>
                    <a:pt x="119649" y="47321"/>
                    <a:pt x="121446" y="46123"/>
                  </a:cubicBezTo>
                  <a:cubicBezTo>
                    <a:pt x="123243" y="44925"/>
                    <a:pt x="125639" y="44326"/>
                    <a:pt x="128035" y="44925"/>
                  </a:cubicBezTo>
                  <a:cubicBezTo>
                    <a:pt x="132827" y="45524"/>
                    <a:pt x="136422" y="50317"/>
                    <a:pt x="135223" y="55109"/>
                  </a:cubicBezTo>
                  <a:lnTo>
                    <a:pt x="135223" y="55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31641F9-9A5C-2242-7548-1C9731EE5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685" y="2150713"/>
            <a:ext cx="3203522" cy="18204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41BA1A-9958-DE72-3FA2-8949398B3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589" y="2316021"/>
            <a:ext cx="4560407" cy="1857943"/>
          </a:xfrm>
          <a:prstGeom prst="rect">
            <a:avLst/>
          </a:prstGeom>
        </p:spPr>
      </p:pic>
      <p:sp>
        <p:nvSpPr>
          <p:cNvPr id="42" name="Google Shape;1362;p44">
            <a:extLst>
              <a:ext uri="{FF2B5EF4-FFF2-40B4-BE49-F238E27FC236}">
                <a16:creationId xmlns:a16="http://schemas.microsoft.com/office/drawing/2014/main" id="{FFCC6A40-9B02-F723-19DE-D79C11B958E0}"/>
              </a:ext>
            </a:extLst>
          </p:cNvPr>
          <p:cNvSpPr txBox="1">
            <a:spLocks/>
          </p:cNvSpPr>
          <p:nvPr/>
        </p:nvSpPr>
        <p:spPr>
          <a:xfrm>
            <a:off x="9509858" y="1711596"/>
            <a:ext cx="236912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/>
              <a:t>Interface gráfica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9047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4389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Interface </a:t>
            </a:r>
            <a:r>
              <a:rPr lang="en-US" dirty="0" err="1"/>
              <a:t>Gráfica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(GUI)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57813" y="1963536"/>
            <a:ext cx="792335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/>
              <a:t>Setup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473704" y="1974813"/>
            <a:ext cx="5466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dirty="0"/>
              <a:t>GUI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2054521" y="144334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1364;p44">
            <a:extLst>
              <a:ext uri="{FF2B5EF4-FFF2-40B4-BE49-F238E27FC236}">
                <a16:creationId xmlns:a16="http://schemas.microsoft.com/office/drawing/2014/main" id="{3B15EDE3-58E6-79F9-87EE-55792C3F14F6}"/>
              </a:ext>
            </a:extLst>
          </p:cNvPr>
          <p:cNvSpPr/>
          <p:nvPr/>
        </p:nvSpPr>
        <p:spPr>
          <a:xfrm>
            <a:off x="6427161" y="144334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grpSp>
        <p:nvGrpSpPr>
          <p:cNvPr id="12" name="Google Shape;1660;p53">
            <a:extLst>
              <a:ext uri="{FF2B5EF4-FFF2-40B4-BE49-F238E27FC236}">
                <a16:creationId xmlns:a16="http://schemas.microsoft.com/office/drawing/2014/main" id="{40880E96-F3FD-0BB3-7D3B-27831176EDA8}"/>
              </a:ext>
            </a:extLst>
          </p:cNvPr>
          <p:cNvGrpSpPr/>
          <p:nvPr/>
        </p:nvGrpSpPr>
        <p:grpSpPr>
          <a:xfrm>
            <a:off x="2170239" y="1575766"/>
            <a:ext cx="315163" cy="315406"/>
            <a:chOff x="2341471" y="3576361"/>
            <a:chExt cx="435910" cy="436246"/>
          </a:xfrm>
        </p:grpSpPr>
        <p:sp>
          <p:nvSpPr>
            <p:cNvPr id="13" name="Google Shape;1661;p53">
              <a:extLst>
                <a:ext uri="{FF2B5EF4-FFF2-40B4-BE49-F238E27FC236}">
                  <a16:creationId xmlns:a16="http://schemas.microsoft.com/office/drawing/2014/main" id="{137D9FF6-FE47-8066-6D1B-03879C0306DC}"/>
                </a:ext>
              </a:extLst>
            </p:cNvPr>
            <p:cNvSpPr/>
            <p:nvPr/>
          </p:nvSpPr>
          <p:spPr>
            <a:xfrm>
              <a:off x="2522528" y="3654984"/>
              <a:ext cx="73081" cy="72932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2;p53">
              <a:extLst>
                <a:ext uri="{FF2B5EF4-FFF2-40B4-BE49-F238E27FC236}">
                  <a16:creationId xmlns:a16="http://schemas.microsoft.com/office/drawing/2014/main" id="{6CB125BF-900E-42C5-9F66-60D336D69860}"/>
                </a:ext>
              </a:extLst>
            </p:cNvPr>
            <p:cNvSpPr/>
            <p:nvPr/>
          </p:nvSpPr>
          <p:spPr>
            <a:xfrm>
              <a:off x="2341471" y="3576361"/>
              <a:ext cx="435910" cy="43624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1639;p53">
            <a:extLst>
              <a:ext uri="{FF2B5EF4-FFF2-40B4-BE49-F238E27FC236}">
                <a16:creationId xmlns:a16="http://schemas.microsoft.com/office/drawing/2014/main" id="{B2EF5457-720D-D549-0817-AB2E1D06A816}"/>
              </a:ext>
            </a:extLst>
          </p:cNvPr>
          <p:cNvGrpSpPr/>
          <p:nvPr/>
        </p:nvGrpSpPr>
        <p:grpSpPr>
          <a:xfrm>
            <a:off x="6542596" y="1578097"/>
            <a:ext cx="315730" cy="315730"/>
            <a:chOff x="4275300" y="2150662"/>
            <a:chExt cx="436695" cy="436695"/>
          </a:xfrm>
        </p:grpSpPr>
        <p:sp>
          <p:nvSpPr>
            <p:cNvPr id="22" name="Google Shape;1640;p53">
              <a:extLst>
                <a:ext uri="{FF2B5EF4-FFF2-40B4-BE49-F238E27FC236}">
                  <a16:creationId xmlns:a16="http://schemas.microsoft.com/office/drawing/2014/main" id="{DDBA0B55-CC3F-E0C1-5E7E-24D0806DD737}"/>
                </a:ext>
              </a:extLst>
            </p:cNvPr>
            <p:cNvSpPr/>
            <p:nvPr/>
          </p:nvSpPr>
          <p:spPr>
            <a:xfrm>
              <a:off x="4341193" y="2319589"/>
              <a:ext cx="109623" cy="189893"/>
            </a:xfrm>
            <a:custGeom>
              <a:avLst/>
              <a:gdLst/>
              <a:ahLst/>
              <a:cxnLst/>
              <a:rect l="l" t="t" r="r" b="b"/>
              <a:pathLst>
                <a:path w="109623" h="189893" extrusionOk="0">
                  <a:moveTo>
                    <a:pt x="97043" y="0"/>
                  </a:moveTo>
                  <a:lnTo>
                    <a:pt x="12580" y="0"/>
                  </a:lnTo>
                  <a:cubicBezTo>
                    <a:pt x="5391" y="0"/>
                    <a:pt x="0" y="5990"/>
                    <a:pt x="0" y="12580"/>
                  </a:cubicBezTo>
                  <a:lnTo>
                    <a:pt x="0" y="177314"/>
                  </a:lnTo>
                  <a:cubicBezTo>
                    <a:pt x="0" y="184502"/>
                    <a:pt x="5990" y="189894"/>
                    <a:pt x="12580" y="189894"/>
                  </a:cubicBezTo>
                  <a:lnTo>
                    <a:pt x="97043" y="189894"/>
                  </a:lnTo>
                  <a:cubicBezTo>
                    <a:pt x="104232" y="189894"/>
                    <a:pt x="109623" y="183903"/>
                    <a:pt x="109623" y="177314"/>
                  </a:cubicBezTo>
                  <a:lnTo>
                    <a:pt x="109623" y="12580"/>
                  </a:lnTo>
                  <a:cubicBezTo>
                    <a:pt x="109623" y="5391"/>
                    <a:pt x="104232" y="0"/>
                    <a:pt x="97043" y="0"/>
                  </a:cubicBezTo>
                  <a:lnTo>
                    <a:pt x="97043" y="0"/>
                  </a:lnTo>
                  <a:close/>
                  <a:moveTo>
                    <a:pt x="25159" y="80271"/>
                  </a:moveTo>
                  <a:lnTo>
                    <a:pt x="84464" y="80271"/>
                  </a:lnTo>
                  <a:lnTo>
                    <a:pt x="84464" y="109623"/>
                  </a:lnTo>
                  <a:lnTo>
                    <a:pt x="25159" y="109623"/>
                  </a:lnTo>
                  <a:lnTo>
                    <a:pt x="25159" y="80271"/>
                  </a:lnTo>
                  <a:close/>
                  <a:moveTo>
                    <a:pt x="84464" y="25159"/>
                  </a:moveTo>
                  <a:lnTo>
                    <a:pt x="84464" y="54512"/>
                  </a:lnTo>
                  <a:lnTo>
                    <a:pt x="25159" y="54512"/>
                  </a:lnTo>
                  <a:lnTo>
                    <a:pt x="25159" y="25159"/>
                  </a:lnTo>
                  <a:lnTo>
                    <a:pt x="84464" y="25159"/>
                  </a:lnTo>
                  <a:close/>
                  <a:moveTo>
                    <a:pt x="25159" y="164734"/>
                  </a:moveTo>
                  <a:lnTo>
                    <a:pt x="25159" y="135382"/>
                  </a:lnTo>
                  <a:lnTo>
                    <a:pt x="84464" y="135382"/>
                  </a:lnTo>
                  <a:lnTo>
                    <a:pt x="84464" y="164734"/>
                  </a:lnTo>
                  <a:lnTo>
                    <a:pt x="25159" y="1647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41;p53">
              <a:extLst>
                <a:ext uri="{FF2B5EF4-FFF2-40B4-BE49-F238E27FC236}">
                  <a16:creationId xmlns:a16="http://schemas.microsoft.com/office/drawing/2014/main" id="{4FC6378B-C121-4CBF-5CB4-77D06071B9F0}"/>
                </a:ext>
              </a:extLst>
            </p:cNvPr>
            <p:cNvSpPr/>
            <p:nvPr/>
          </p:nvSpPr>
          <p:spPr>
            <a:xfrm>
              <a:off x="4275300" y="2150662"/>
              <a:ext cx="436695" cy="436695"/>
            </a:xfrm>
            <a:custGeom>
              <a:avLst/>
              <a:gdLst/>
              <a:ahLst/>
              <a:cxnLst/>
              <a:rect l="l" t="t" r="r" b="b"/>
              <a:pathLst>
                <a:path w="436695" h="436695" extrusionOk="0">
                  <a:moveTo>
                    <a:pt x="394164" y="0"/>
                  </a:moveTo>
                  <a:lnTo>
                    <a:pt x="42531" y="0"/>
                  </a:lnTo>
                  <a:cubicBezTo>
                    <a:pt x="19169" y="0"/>
                    <a:pt x="0" y="19169"/>
                    <a:pt x="0" y="42531"/>
                  </a:cubicBezTo>
                  <a:lnTo>
                    <a:pt x="0" y="394164"/>
                  </a:lnTo>
                  <a:cubicBezTo>
                    <a:pt x="0" y="417526"/>
                    <a:pt x="19169" y="436695"/>
                    <a:pt x="42531" y="436695"/>
                  </a:cubicBezTo>
                  <a:lnTo>
                    <a:pt x="394164" y="436695"/>
                  </a:lnTo>
                  <a:cubicBezTo>
                    <a:pt x="417526" y="436695"/>
                    <a:pt x="436695" y="417526"/>
                    <a:pt x="436695" y="394164"/>
                  </a:cubicBezTo>
                  <a:lnTo>
                    <a:pt x="436695" y="42531"/>
                  </a:lnTo>
                  <a:cubicBezTo>
                    <a:pt x="436695" y="19169"/>
                    <a:pt x="417526" y="0"/>
                    <a:pt x="394164" y="0"/>
                  </a:cubicBezTo>
                  <a:close/>
                  <a:moveTo>
                    <a:pt x="41932" y="25758"/>
                  </a:moveTo>
                  <a:lnTo>
                    <a:pt x="393565" y="25758"/>
                  </a:lnTo>
                  <a:cubicBezTo>
                    <a:pt x="403149" y="25758"/>
                    <a:pt x="410338" y="33546"/>
                    <a:pt x="410338" y="42531"/>
                  </a:cubicBezTo>
                  <a:lnTo>
                    <a:pt x="410338" y="101237"/>
                  </a:lnTo>
                  <a:lnTo>
                    <a:pt x="24560" y="101237"/>
                  </a:lnTo>
                  <a:lnTo>
                    <a:pt x="24560" y="42531"/>
                  </a:lnTo>
                  <a:cubicBezTo>
                    <a:pt x="25159" y="32947"/>
                    <a:pt x="32947" y="25758"/>
                    <a:pt x="41932" y="25758"/>
                  </a:cubicBezTo>
                  <a:close/>
                  <a:moveTo>
                    <a:pt x="394164" y="410937"/>
                  </a:moveTo>
                  <a:lnTo>
                    <a:pt x="42531" y="410937"/>
                  </a:lnTo>
                  <a:cubicBezTo>
                    <a:pt x="32947" y="410937"/>
                    <a:pt x="25758" y="403149"/>
                    <a:pt x="25758" y="394164"/>
                  </a:cubicBezTo>
                  <a:lnTo>
                    <a:pt x="25758" y="126396"/>
                  </a:lnTo>
                  <a:lnTo>
                    <a:pt x="411536" y="126396"/>
                  </a:lnTo>
                  <a:lnTo>
                    <a:pt x="411536" y="394164"/>
                  </a:lnTo>
                  <a:cubicBezTo>
                    <a:pt x="410937" y="403748"/>
                    <a:pt x="403149" y="410937"/>
                    <a:pt x="394164" y="410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42;p53">
              <a:extLst>
                <a:ext uri="{FF2B5EF4-FFF2-40B4-BE49-F238E27FC236}">
                  <a16:creationId xmlns:a16="http://schemas.microsoft.com/office/drawing/2014/main" id="{0C446831-515C-4F46-DF67-D402129131B9}"/>
                </a:ext>
              </a:extLst>
            </p:cNvPr>
            <p:cNvSpPr/>
            <p:nvPr/>
          </p:nvSpPr>
          <p:spPr>
            <a:xfrm>
              <a:off x="4326775" y="2201131"/>
              <a:ext cx="25799" cy="26207"/>
            </a:xfrm>
            <a:custGeom>
              <a:avLst/>
              <a:gdLst/>
              <a:ahLst/>
              <a:cxnLst/>
              <a:rect l="l" t="t" r="r" b="b"/>
              <a:pathLst>
                <a:path w="25799" h="26207" extrusionOk="0">
                  <a:moveTo>
                    <a:pt x="12621" y="26208"/>
                  </a:moveTo>
                  <a:cubicBezTo>
                    <a:pt x="19809" y="26208"/>
                    <a:pt x="25800" y="20217"/>
                    <a:pt x="25800" y="13029"/>
                  </a:cubicBezTo>
                  <a:cubicBezTo>
                    <a:pt x="25201" y="-4343"/>
                    <a:pt x="641" y="-4343"/>
                    <a:pt x="41" y="13029"/>
                  </a:cubicBezTo>
                  <a:cubicBezTo>
                    <a:pt x="-558" y="20816"/>
                    <a:pt x="5433" y="26208"/>
                    <a:pt x="1262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43;p53">
              <a:extLst>
                <a:ext uri="{FF2B5EF4-FFF2-40B4-BE49-F238E27FC236}">
                  <a16:creationId xmlns:a16="http://schemas.microsoft.com/office/drawing/2014/main" id="{75231925-2C2A-4C85-B37C-572EEE3FB2C9}"/>
                </a:ext>
              </a:extLst>
            </p:cNvPr>
            <p:cNvSpPr/>
            <p:nvPr/>
          </p:nvSpPr>
          <p:spPr>
            <a:xfrm>
              <a:off x="4378932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8" y="20217"/>
                    <a:pt x="25758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391" y="26208"/>
                    <a:pt x="12580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44;p53">
              <a:extLst>
                <a:ext uri="{FF2B5EF4-FFF2-40B4-BE49-F238E27FC236}">
                  <a16:creationId xmlns:a16="http://schemas.microsoft.com/office/drawing/2014/main" id="{64C2405A-17AB-CDE5-156D-151A450E17E1}"/>
                </a:ext>
              </a:extLst>
            </p:cNvPr>
            <p:cNvSpPr/>
            <p:nvPr/>
          </p:nvSpPr>
          <p:spPr>
            <a:xfrm>
              <a:off x="4433444" y="2201131"/>
              <a:ext cx="25758" cy="26207"/>
            </a:xfrm>
            <a:custGeom>
              <a:avLst/>
              <a:gdLst/>
              <a:ahLst/>
              <a:cxnLst/>
              <a:rect l="l" t="t" r="r" b="b"/>
              <a:pathLst>
                <a:path w="25758" h="26207" extrusionOk="0">
                  <a:moveTo>
                    <a:pt x="12580" y="26208"/>
                  </a:moveTo>
                  <a:cubicBezTo>
                    <a:pt x="19768" y="26208"/>
                    <a:pt x="25759" y="20217"/>
                    <a:pt x="25759" y="13029"/>
                  </a:cubicBezTo>
                  <a:cubicBezTo>
                    <a:pt x="25159" y="-4343"/>
                    <a:pt x="599" y="-4343"/>
                    <a:pt x="0" y="13029"/>
                  </a:cubicBezTo>
                  <a:cubicBezTo>
                    <a:pt x="0" y="20816"/>
                    <a:pt x="5990" y="26208"/>
                    <a:pt x="12580" y="26208"/>
                  </a:cubicBezTo>
                  <a:lnTo>
                    <a:pt x="12580" y="26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45;p53">
              <a:extLst>
                <a:ext uri="{FF2B5EF4-FFF2-40B4-BE49-F238E27FC236}">
                  <a16:creationId xmlns:a16="http://schemas.microsoft.com/office/drawing/2014/main" id="{884127A7-DD5E-F0CA-CDE6-68F32BCC204D}"/>
                </a:ext>
              </a:extLst>
            </p:cNvPr>
            <p:cNvSpPr/>
            <p:nvPr/>
          </p:nvSpPr>
          <p:spPr>
            <a:xfrm>
              <a:off x="4477332" y="2292635"/>
              <a:ext cx="161381" cy="249792"/>
            </a:xfrm>
            <a:custGeom>
              <a:avLst/>
              <a:gdLst/>
              <a:ahLst/>
              <a:cxnLst/>
              <a:rect l="l" t="t" r="r" b="b"/>
              <a:pathLst>
                <a:path w="161381" h="249792" extrusionOk="0">
                  <a:moveTo>
                    <a:pt x="132827" y="19167"/>
                  </a:moveTo>
                  <a:cubicBezTo>
                    <a:pt x="123842" y="17370"/>
                    <a:pt x="114257" y="19766"/>
                    <a:pt x="107069" y="24558"/>
                  </a:cubicBezTo>
                  <a:cubicBezTo>
                    <a:pt x="103475" y="26954"/>
                    <a:pt x="101078" y="29949"/>
                    <a:pt x="98683" y="32944"/>
                  </a:cubicBezTo>
                  <a:lnTo>
                    <a:pt x="68132" y="27553"/>
                  </a:lnTo>
                  <a:cubicBezTo>
                    <a:pt x="65136" y="14375"/>
                    <a:pt x="54354" y="2993"/>
                    <a:pt x="40576" y="597"/>
                  </a:cubicBezTo>
                  <a:cubicBezTo>
                    <a:pt x="31591" y="-1200"/>
                    <a:pt x="22006" y="1196"/>
                    <a:pt x="14818" y="5988"/>
                  </a:cubicBezTo>
                  <a:cubicBezTo>
                    <a:pt x="7030" y="11379"/>
                    <a:pt x="2238" y="19167"/>
                    <a:pt x="441" y="28152"/>
                  </a:cubicBezTo>
                  <a:cubicBezTo>
                    <a:pt x="-2554" y="46722"/>
                    <a:pt x="10025" y="64693"/>
                    <a:pt x="28596" y="68288"/>
                  </a:cubicBezTo>
                  <a:cubicBezTo>
                    <a:pt x="42373" y="70684"/>
                    <a:pt x="56750" y="64094"/>
                    <a:pt x="63938" y="52713"/>
                  </a:cubicBezTo>
                  <a:lnTo>
                    <a:pt x="93291" y="58104"/>
                  </a:lnTo>
                  <a:cubicBezTo>
                    <a:pt x="93890" y="63495"/>
                    <a:pt x="96286" y="68886"/>
                    <a:pt x="99880" y="73679"/>
                  </a:cubicBezTo>
                  <a:lnTo>
                    <a:pt x="80112" y="101234"/>
                  </a:lnTo>
                  <a:cubicBezTo>
                    <a:pt x="79513" y="101234"/>
                    <a:pt x="78914" y="101234"/>
                    <a:pt x="78315" y="100635"/>
                  </a:cubicBezTo>
                  <a:cubicBezTo>
                    <a:pt x="60344" y="97041"/>
                    <a:pt x="41175" y="110220"/>
                    <a:pt x="38180" y="128790"/>
                  </a:cubicBezTo>
                  <a:cubicBezTo>
                    <a:pt x="35185" y="147360"/>
                    <a:pt x="47765" y="165331"/>
                    <a:pt x="66335" y="168925"/>
                  </a:cubicBezTo>
                  <a:cubicBezTo>
                    <a:pt x="69929" y="169524"/>
                    <a:pt x="72924" y="169524"/>
                    <a:pt x="76518" y="169524"/>
                  </a:cubicBezTo>
                  <a:lnTo>
                    <a:pt x="96286" y="197679"/>
                  </a:lnTo>
                  <a:cubicBezTo>
                    <a:pt x="84306" y="218046"/>
                    <a:pt x="96885" y="245601"/>
                    <a:pt x="120248" y="249195"/>
                  </a:cubicBezTo>
                  <a:cubicBezTo>
                    <a:pt x="129233" y="250993"/>
                    <a:pt x="138817" y="248596"/>
                    <a:pt x="146006" y="243804"/>
                  </a:cubicBezTo>
                  <a:cubicBezTo>
                    <a:pt x="171165" y="226432"/>
                    <a:pt x="162180" y="186896"/>
                    <a:pt x="132228" y="181505"/>
                  </a:cubicBezTo>
                  <a:cubicBezTo>
                    <a:pt x="126837" y="180307"/>
                    <a:pt x="122045" y="180906"/>
                    <a:pt x="116654" y="182104"/>
                  </a:cubicBezTo>
                  <a:lnTo>
                    <a:pt x="99281" y="156944"/>
                  </a:lnTo>
                  <a:cubicBezTo>
                    <a:pt x="102875" y="152152"/>
                    <a:pt x="105272" y="146761"/>
                    <a:pt x="106470" y="141369"/>
                  </a:cubicBezTo>
                  <a:cubicBezTo>
                    <a:pt x="108267" y="132384"/>
                    <a:pt x="105871" y="123398"/>
                    <a:pt x="101078" y="116210"/>
                  </a:cubicBezTo>
                  <a:lnTo>
                    <a:pt x="121446" y="87456"/>
                  </a:lnTo>
                  <a:cubicBezTo>
                    <a:pt x="130431" y="89254"/>
                    <a:pt x="139417" y="86857"/>
                    <a:pt x="147204" y="82065"/>
                  </a:cubicBezTo>
                  <a:cubicBezTo>
                    <a:pt x="171764" y="64094"/>
                    <a:pt x="162779" y="24558"/>
                    <a:pt x="132827" y="19167"/>
                  </a:cubicBezTo>
                  <a:lnTo>
                    <a:pt x="132827" y="19167"/>
                  </a:lnTo>
                  <a:close/>
                  <a:moveTo>
                    <a:pt x="39378" y="41930"/>
                  </a:moveTo>
                  <a:cubicBezTo>
                    <a:pt x="37581" y="43128"/>
                    <a:pt x="35185" y="43727"/>
                    <a:pt x="32789" y="43128"/>
                  </a:cubicBezTo>
                  <a:cubicBezTo>
                    <a:pt x="25001" y="41930"/>
                    <a:pt x="22605" y="31746"/>
                    <a:pt x="29194" y="26954"/>
                  </a:cubicBezTo>
                  <a:cubicBezTo>
                    <a:pt x="30991" y="25756"/>
                    <a:pt x="33388" y="25157"/>
                    <a:pt x="35784" y="25756"/>
                  </a:cubicBezTo>
                  <a:cubicBezTo>
                    <a:pt x="42972" y="27553"/>
                    <a:pt x="45368" y="37737"/>
                    <a:pt x="39378" y="41930"/>
                  </a:cubicBezTo>
                  <a:close/>
                  <a:moveTo>
                    <a:pt x="62741" y="132983"/>
                  </a:moveTo>
                  <a:cubicBezTo>
                    <a:pt x="63339" y="130587"/>
                    <a:pt x="64538" y="128790"/>
                    <a:pt x="66335" y="127592"/>
                  </a:cubicBezTo>
                  <a:cubicBezTo>
                    <a:pt x="68132" y="126394"/>
                    <a:pt x="70528" y="125795"/>
                    <a:pt x="72924" y="126394"/>
                  </a:cubicBezTo>
                  <a:cubicBezTo>
                    <a:pt x="80712" y="127592"/>
                    <a:pt x="83107" y="137775"/>
                    <a:pt x="76518" y="142568"/>
                  </a:cubicBezTo>
                  <a:cubicBezTo>
                    <a:pt x="76518" y="142568"/>
                    <a:pt x="75919" y="142568"/>
                    <a:pt x="75919" y="143167"/>
                  </a:cubicBezTo>
                  <a:cubicBezTo>
                    <a:pt x="75320" y="143167"/>
                    <a:pt x="74721" y="143766"/>
                    <a:pt x="74721" y="143766"/>
                  </a:cubicBezTo>
                  <a:cubicBezTo>
                    <a:pt x="73523" y="144365"/>
                    <a:pt x="71726" y="144365"/>
                    <a:pt x="69929" y="144365"/>
                  </a:cubicBezTo>
                  <a:cubicBezTo>
                    <a:pt x="65136" y="142568"/>
                    <a:pt x="62141" y="137775"/>
                    <a:pt x="62741" y="132983"/>
                  </a:cubicBezTo>
                  <a:close/>
                  <a:moveTo>
                    <a:pt x="125040" y="206065"/>
                  </a:moveTo>
                  <a:cubicBezTo>
                    <a:pt x="125639" y="206065"/>
                    <a:pt x="126238" y="206065"/>
                    <a:pt x="126837" y="206065"/>
                  </a:cubicBezTo>
                  <a:cubicBezTo>
                    <a:pt x="131629" y="206664"/>
                    <a:pt x="135223" y="211456"/>
                    <a:pt x="134025" y="216249"/>
                  </a:cubicBezTo>
                  <a:cubicBezTo>
                    <a:pt x="133426" y="218645"/>
                    <a:pt x="132228" y="220442"/>
                    <a:pt x="130431" y="221640"/>
                  </a:cubicBezTo>
                  <a:cubicBezTo>
                    <a:pt x="128634" y="222838"/>
                    <a:pt x="126238" y="223437"/>
                    <a:pt x="123842" y="222838"/>
                  </a:cubicBezTo>
                  <a:cubicBezTo>
                    <a:pt x="119049" y="222239"/>
                    <a:pt x="115455" y="217447"/>
                    <a:pt x="116654" y="212654"/>
                  </a:cubicBezTo>
                  <a:cubicBezTo>
                    <a:pt x="117252" y="210258"/>
                    <a:pt x="118451" y="208461"/>
                    <a:pt x="120248" y="207263"/>
                  </a:cubicBezTo>
                  <a:cubicBezTo>
                    <a:pt x="121446" y="206664"/>
                    <a:pt x="123243" y="206065"/>
                    <a:pt x="125040" y="206065"/>
                  </a:cubicBezTo>
                  <a:lnTo>
                    <a:pt x="125040" y="206065"/>
                  </a:lnTo>
                  <a:close/>
                  <a:moveTo>
                    <a:pt x="135223" y="55109"/>
                  </a:moveTo>
                  <a:cubicBezTo>
                    <a:pt x="134625" y="57505"/>
                    <a:pt x="133426" y="59302"/>
                    <a:pt x="131629" y="60500"/>
                  </a:cubicBezTo>
                  <a:cubicBezTo>
                    <a:pt x="129832" y="61698"/>
                    <a:pt x="127436" y="62297"/>
                    <a:pt x="125040" y="61698"/>
                  </a:cubicBezTo>
                  <a:cubicBezTo>
                    <a:pt x="125040" y="61698"/>
                    <a:pt x="125040" y="61698"/>
                    <a:pt x="125040" y="61698"/>
                  </a:cubicBezTo>
                  <a:cubicBezTo>
                    <a:pt x="124441" y="61698"/>
                    <a:pt x="123842" y="61698"/>
                    <a:pt x="123243" y="61099"/>
                  </a:cubicBezTo>
                  <a:cubicBezTo>
                    <a:pt x="122644" y="61099"/>
                    <a:pt x="122644" y="60500"/>
                    <a:pt x="122045" y="60500"/>
                  </a:cubicBezTo>
                  <a:cubicBezTo>
                    <a:pt x="122045" y="60500"/>
                    <a:pt x="122045" y="60500"/>
                    <a:pt x="122045" y="60500"/>
                  </a:cubicBezTo>
                  <a:cubicBezTo>
                    <a:pt x="119049" y="58703"/>
                    <a:pt x="117252" y="55109"/>
                    <a:pt x="117851" y="51514"/>
                  </a:cubicBezTo>
                  <a:cubicBezTo>
                    <a:pt x="118451" y="49118"/>
                    <a:pt x="119649" y="47321"/>
                    <a:pt x="121446" y="46123"/>
                  </a:cubicBezTo>
                  <a:cubicBezTo>
                    <a:pt x="123243" y="44925"/>
                    <a:pt x="125639" y="44326"/>
                    <a:pt x="128035" y="44925"/>
                  </a:cubicBezTo>
                  <a:cubicBezTo>
                    <a:pt x="132827" y="45524"/>
                    <a:pt x="136422" y="50317"/>
                    <a:pt x="135223" y="55109"/>
                  </a:cubicBezTo>
                  <a:lnTo>
                    <a:pt x="135223" y="55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7276EE-F86C-342F-EC48-E171B030A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62"/>
          <a:stretch/>
        </p:blipFill>
        <p:spPr>
          <a:xfrm>
            <a:off x="725801" y="2375736"/>
            <a:ext cx="3203522" cy="17889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EA7ACA-DD56-E552-9C02-44084A591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704" y="2357714"/>
            <a:ext cx="3203522" cy="1820414"/>
          </a:xfrm>
          <a:prstGeom prst="rect">
            <a:avLst/>
          </a:prstGeom>
        </p:spPr>
      </p:pic>
      <p:sp>
        <p:nvSpPr>
          <p:cNvPr id="45" name="Google Shape;1262;p37">
            <a:extLst>
              <a:ext uri="{FF2B5EF4-FFF2-40B4-BE49-F238E27FC236}">
                <a16:creationId xmlns:a16="http://schemas.microsoft.com/office/drawing/2014/main" id="{515A6195-2F4C-EB7D-DE50-CFCA37FAAF7F}"/>
              </a:ext>
            </a:extLst>
          </p:cNvPr>
          <p:cNvSpPr txBox="1">
            <a:spLocks/>
          </p:cNvSpPr>
          <p:nvPr/>
        </p:nvSpPr>
        <p:spPr>
          <a:xfrm>
            <a:off x="1645157" y="-579144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46" name="Google Shape;1239;p35">
            <a:extLst>
              <a:ext uri="{FF2B5EF4-FFF2-40B4-BE49-F238E27FC236}">
                <a16:creationId xmlns:a16="http://schemas.microsoft.com/office/drawing/2014/main" id="{E0DAFEE8-F632-B3E1-3CF3-10BA290DDFF1}"/>
              </a:ext>
            </a:extLst>
          </p:cNvPr>
          <p:cNvSpPr txBox="1">
            <a:spLocks/>
          </p:cNvSpPr>
          <p:nvPr/>
        </p:nvSpPr>
        <p:spPr>
          <a:xfrm>
            <a:off x="673415" y="-516594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79FDBF-0FC7-ECD5-46C0-92513EC2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57" y="1409700"/>
            <a:ext cx="8734285" cy="3446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E61B85-5110-C069-92E7-B1F6016AB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747" y="2023592"/>
            <a:ext cx="4560407" cy="18579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5C5BBA0-91DB-94D7-2E45-FE65149E7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230" y="1303672"/>
            <a:ext cx="877374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1B570F-F9A4-C47D-4570-D2A3F258FA2F}"/>
              </a:ext>
            </a:extLst>
          </p:cNvPr>
          <p:cNvSpPr txBox="1"/>
          <p:nvPr/>
        </p:nvSpPr>
        <p:spPr>
          <a:xfrm>
            <a:off x="2517706" y="2571750"/>
            <a:ext cx="398186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Porém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,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ao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ajustar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cuidadosamente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parametros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geométricos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das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máscaras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fase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conseguiu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-se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gerar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com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sucesso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Laguerre-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Gaussianos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.</a:t>
            </a:r>
            <a:endParaRPr lang="en-US" sz="900" dirty="0">
              <a:solidFill>
                <a:schemeClr val="tx1"/>
              </a:solidFill>
              <a:latin typeface="Anybody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D5EAE-3ACE-1E18-73CD-F391AA2EEAA9}"/>
              </a:ext>
            </a:extLst>
          </p:cNvPr>
          <p:cNvSpPr txBox="1"/>
          <p:nvPr/>
        </p:nvSpPr>
        <p:spPr>
          <a:xfrm>
            <a:off x="2517706" y="1672570"/>
            <a:ext cx="430488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Obtiveram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-se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resultados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distorcidos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,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nomeadamente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nos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aneis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intensidade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com OAM.</a:t>
            </a:r>
          </a:p>
        </p:txBody>
      </p:sp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exprimentais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0E25F-DC63-4AE5-7ABE-7A2487A83324}"/>
              </a:ext>
            </a:extLst>
          </p:cNvPr>
          <p:cNvSpPr txBox="1"/>
          <p:nvPr/>
        </p:nvSpPr>
        <p:spPr>
          <a:xfrm>
            <a:off x="3097960" y="1139244"/>
            <a:ext cx="298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Laguerre-Gaussianos</a:t>
            </a: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9FBD6FD1-74D3-BB39-BD94-003774F91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13199" r="7209" b="3434"/>
          <a:stretch/>
        </p:blipFill>
        <p:spPr>
          <a:xfrm>
            <a:off x="2017084" y="1436751"/>
            <a:ext cx="5109831" cy="34501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12DD0D-B258-2F68-CD47-98A9C9471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84" y="1447021"/>
            <a:ext cx="5109830" cy="34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theme/theme1.xml><?xml version="1.0" encoding="utf-8"?>
<a:theme xmlns:a="http://schemas.openxmlformats.org/drawingml/2006/main" name="Led Light Style Portfolio by Slidesgo">
  <a:themeElements>
    <a:clrScheme name="Simple Light">
      <a:dk1>
        <a:srgbClr val="FFFFFF"/>
      </a:dk1>
      <a:lt1>
        <a:srgbClr val="1D1D1D"/>
      </a:lt1>
      <a:dk2>
        <a:srgbClr val="595959"/>
      </a:dk2>
      <a:lt2>
        <a:srgbClr val="FF00FF"/>
      </a:lt2>
      <a:accent1>
        <a:srgbClr val="FFFF00"/>
      </a:accent1>
      <a:accent2>
        <a:srgbClr val="16FAFA"/>
      </a:accent2>
      <a:accent3>
        <a:srgbClr val="2876FF"/>
      </a:accent3>
      <a:accent4>
        <a:srgbClr val="37F83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628</Words>
  <Application>Microsoft Office PowerPoint</Application>
  <PresentationFormat>On-screen Show (16:9)</PresentationFormat>
  <Paragraphs>132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Anybody SemiBold</vt:lpstr>
      <vt:lpstr>Work Sans</vt:lpstr>
      <vt:lpstr>Raleway</vt:lpstr>
      <vt:lpstr>Wingdings</vt:lpstr>
      <vt:lpstr>Anaheim</vt:lpstr>
      <vt:lpstr>Anybody</vt:lpstr>
      <vt:lpstr>Led Light Style Portfolio by Slidesgo</vt:lpstr>
      <vt:lpstr>LUZ ESTUTURADA</vt:lpstr>
      <vt:lpstr>Conteúdo</vt:lpstr>
      <vt:lpstr>Luz estruturada</vt:lpstr>
      <vt:lpstr>Uso de OAM nas comunicações óticas</vt:lpstr>
      <vt:lpstr>Tipos de feixes</vt:lpstr>
      <vt:lpstr>Técnicas de manipulação de luz</vt:lpstr>
      <vt:lpstr>Setup experimental e GUI</vt:lpstr>
      <vt:lpstr>Setup experimental e Interface Gráfica do Utilizador (GUI)</vt:lpstr>
      <vt:lpstr>Resultados exprimentais</vt:lpstr>
      <vt:lpstr>PowerPoint Presentation</vt:lpstr>
      <vt:lpstr>PowerPoint Presentation</vt:lpstr>
      <vt:lpstr>PowerPoint Presentation</vt:lpstr>
      <vt:lpstr>PowerPoint Presentation</vt:lpstr>
      <vt:lpstr>Conclusão e trabalhos futuros</vt:lpstr>
      <vt:lpstr>Conclusão e trabalhos futuros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LUZ ESTUTURADA</dc:title>
  <dc:creator>Gil Fernandes</dc:creator>
  <cp:lastModifiedBy>Mohamed Haddadi</cp:lastModifiedBy>
  <cp:revision>329</cp:revision>
  <dcterms:modified xsi:type="dcterms:W3CDTF">2024-07-20T17:04:46Z</dcterms:modified>
</cp:coreProperties>
</file>